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65" r:id="rId6"/>
    <p:sldId id="258" r:id="rId7"/>
    <p:sldId id="256" r:id="rId8"/>
    <p:sldId id="257" r:id="rId9"/>
    <p:sldId id="276" r:id="rId10"/>
    <p:sldId id="277" r:id="rId11"/>
    <p:sldId id="278" r:id="rId12"/>
    <p:sldId id="275" r:id="rId13"/>
    <p:sldId id="274" r:id="rId14"/>
    <p:sldId id="272" r:id="rId15"/>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708"/>
  </p:normalViewPr>
  <p:slideViewPr>
    <p:cSldViewPr>
      <p:cViewPr varScale="1">
        <p:scale>
          <a:sx n="52" d="100"/>
          <a:sy n="52" d="100"/>
        </p:scale>
        <p:origin x="2292"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5FA9206-838A-4878-AAE7-628D5FF237B9}"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A9206-838A-4878-AAE7-628D5FF237B9}"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488951"/>
            <a:ext cx="1157288" cy="104013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57175" y="488951"/>
            <a:ext cx="3357563" cy="104013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A9206-838A-4878-AAE7-628D5FF237B9}"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FA9206-838A-4878-AAE7-628D5FF237B9}"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FA9206-838A-4878-AAE7-628D5FF237B9}" type="datetimeFigureOut">
              <a:rPr lang="en-US" smtClean="0"/>
              <a:t>9/16/2020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57175"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628900" y="2844800"/>
            <a:ext cx="2257425" cy="804545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FA9206-838A-4878-AAE7-628D5FF237B9}"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6184"/>
            <a:ext cx="6172200" cy="1524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FA9206-838A-4878-AAE7-628D5FF237B9}" type="datetimeFigureOut">
              <a:rPr lang="en-US" smtClean="0"/>
              <a:t>9/16/2020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FA9206-838A-4878-AAE7-628D5FF237B9}" type="datetimeFigureOut">
              <a:rPr lang="en-US" smtClean="0"/>
              <a:t>9/16/2020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FA9206-838A-4878-AAE7-628D5FF237B9}" type="datetimeFigureOut">
              <a:rPr lang="en-US" smtClean="0"/>
              <a:t>9/16/2020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A9206-838A-4878-AAE7-628D5FF237B9}"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FA9206-838A-4878-AAE7-628D5FF237B9}" type="datetimeFigureOut">
              <a:rPr lang="en-US" smtClean="0"/>
              <a:t>9/16/2020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1E5AB05-537C-402D-BFDC-265BD650CC9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5FA9206-838A-4878-AAE7-628D5FF237B9}" type="datetimeFigureOut">
              <a:rPr lang="en-US" smtClean="0"/>
              <a:t>9/16/2020</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1E5AB05-537C-402D-BFDC-265BD650CC9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21185"/>
            <a:ext cx="6858000" cy="8901629"/>
          </a:xfrm>
          <a:prstGeom prst="rect">
            <a:avLst/>
          </a:prstGeom>
        </p:spPr>
      </p:pic>
      <p:sp>
        <p:nvSpPr>
          <p:cNvPr id="7" name="TextBox 6"/>
          <p:cNvSpPr txBox="1"/>
          <p:nvPr/>
        </p:nvSpPr>
        <p:spPr>
          <a:xfrm>
            <a:off x="845597" y="228600"/>
            <a:ext cx="5166799" cy="4093428"/>
          </a:xfrm>
          <a:prstGeom prst="rect">
            <a:avLst/>
          </a:prstGeom>
          <a:noFill/>
        </p:spPr>
        <p:txBody>
          <a:bodyPr wrap="none" rtlCol="0">
            <a:spAutoFit/>
          </a:bodyPr>
          <a:lstStyle/>
          <a:p>
            <a:pPr algn="ctr"/>
            <a:r>
              <a:rPr lang="en-US" sz="7200" dirty="0">
                <a:latin typeface="KG Behind These Hazel Eyes" panose="02000506000000020004" pitchFamily="2" charset="0"/>
              </a:rPr>
              <a:t>WELCOME</a:t>
            </a:r>
          </a:p>
          <a:p>
            <a:pPr algn="ctr"/>
            <a:r>
              <a:rPr lang="en-US" sz="4000" b="1" dirty="0">
                <a:latin typeface="CCRideorDieTil9" panose="02000603000000000000" pitchFamily="2" charset="0"/>
                <a:ea typeface="CCRideorDieTil9" panose="02000603000000000000" pitchFamily="2" charset="0"/>
              </a:rPr>
              <a:t>TO</a:t>
            </a:r>
          </a:p>
          <a:p>
            <a:pPr algn="ctr"/>
            <a:r>
              <a:rPr lang="en-US" sz="7200" dirty="0">
                <a:latin typeface="KG Always A Good Time" panose="02000505000000020003" pitchFamily="2" charset="0"/>
                <a:ea typeface="CCRideorDieTil9" panose="02000603000000000000" pitchFamily="2" charset="0"/>
              </a:rPr>
              <a:t>OPEN HOUSE</a:t>
            </a:r>
          </a:p>
          <a:p>
            <a:pPr algn="ctr"/>
            <a:r>
              <a:rPr lang="en-US" sz="4000" dirty="0">
                <a:latin typeface="HelloKindergarten" panose="02000603000000000000" pitchFamily="2" charset="0"/>
                <a:ea typeface="HelloKindergarten" panose="02000603000000000000" pitchFamily="2" charset="0"/>
              </a:rPr>
              <a:t>Mrs. </a:t>
            </a:r>
            <a:r>
              <a:rPr lang="en-US" sz="4000" dirty="0" smtClean="0">
                <a:latin typeface="HelloKindergarten" panose="02000603000000000000" pitchFamily="2" charset="0"/>
                <a:ea typeface="HelloKindergarten" panose="02000603000000000000" pitchFamily="2" charset="0"/>
              </a:rPr>
              <a:t>Smith</a:t>
            </a:r>
            <a:endParaRPr lang="en-US" sz="4000" dirty="0">
              <a:latin typeface="HelloKindergarten" panose="02000603000000000000" pitchFamily="2" charset="0"/>
              <a:ea typeface="HelloKindergarten" panose="02000603000000000000" pitchFamily="2" charset="0"/>
            </a:endParaRPr>
          </a:p>
          <a:p>
            <a:pPr algn="ctr"/>
            <a:endParaRPr lang="en-US" sz="3600" dirty="0">
              <a:latin typeface="CCRideorDieTil9" panose="02000603000000000000" pitchFamily="2" charset="0"/>
              <a:ea typeface="CCRideorDieTil9" panose="02000603000000000000" pitchFamily="2" charset="0"/>
            </a:endParaRPr>
          </a:p>
        </p:txBody>
      </p:sp>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8024" y="3810000"/>
            <a:ext cx="3621947" cy="5029200"/>
          </a:xfrm>
          <a:prstGeom prst="rect">
            <a:avLst/>
          </a:prstGeom>
        </p:spPr>
      </p:pic>
    </p:spTree>
    <p:extLst>
      <p:ext uri="{BB962C8B-B14F-4D97-AF65-F5344CB8AC3E}">
        <p14:creationId xmlns:p14="http://schemas.microsoft.com/office/powerpoint/2010/main" val="17082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228599"/>
            <a:ext cx="6096000" cy="7386638"/>
          </a:xfrm>
          <a:prstGeom prst="rect">
            <a:avLst/>
          </a:prstGeom>
        </p:spPr>
        <p:txBody>
          <a:bodyPr wrap="square">
            <a:spAutoFit/>
          </a:bodyPr>
          <a:lstStyle/>
          <a:p>
            <a:r>
              <a:rPr lang="en-US" sz="3200" dirty="0">
                <a:latin typeface="Comic Sans MS" panose="030F0702030302020204" pitchFamily="66"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r>
              <a:rPr lang="en-US" sz="3200" dirty="0">
                <a:latin typeface="Comic Sans MS" panose="030F0702030302020204" pitchFamily="66" charset="0"/>
                <a:ea typeface="Times New Roman" panose="02020603050405020304" pitchFamily="18" charset="0"/>
              </a:rPr>
              <a:t>GROW Book:</a:t>
            </a:r>
            <a:endParaRPr lang="en-US" dirty="0">
              <a:latin typeface="Times New Roman" panose="02020603050405020304" pitchFamily="18" charset="0"/>
              <a:ea typeface="Times New Roman" panose="02020603050405020304" pitchFamily="18" charset="0"/>
            </a:endParaRPr>
          </a:p>
          <a:p>
            <a:r>
              <a:rPr lang="en-US" sz="3200" dirty="0">
                <a:latin typeface="Comic Sans MS" panose="030F0702030302020204" pitchFamily="66" charset="0"/>
                <a:ea typeface="Times New Roman" panose="02020603050405020304" pitchFamily="18" charset="0"/>
              </a:rPr>
              <a:t>Behavior</a:t>
            </a:r>
            <a:r>
              <a:rPr lang="en-US" sz="3200" dirty="0" smtClean="0">
                <a:latin typeface="Comic Sans MS" panose="030F0702030302020204" pitchFamily="66" charset="0"/>
                <a:ea typeface="Times New Roman" panose="02020603050405020304" pitchFamily="18" charset="0"/>
              </a:rPr>
              <a:t>:</a:t>
            </a:r>
          </a:p>
          <a:p>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**A daily behavior chart will come home in your child’s GROW Book and should be initialed by an ADULT each day. Consistency, positive reinforcement, and parent/teacher communication all help to support appropriate school behavior.  Appropriate school behavior supports an optimal learning environment. Please, review this chart each night with your child. Please remember your child has already suffered classroom consequences for their misbehavior. Encouraging your child to do better is the best thing you as a parent can do. Incentives for good behavior are more effective than more consequences for misbehavior. </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**Students who make good choices are rewarded each day with, treasure box items or occasionally a sweet treat. I also praise students I see making good choices throughout the day.</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 Please make sure that you have signed onto Remind and that I have your email. Remind is the fast way of communication for me.  </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110597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22" y="157100"/>
            <a:ext cx="5778956" cy="1292662"/>
          </a:xfrm>
          <a:prstGeom prst="rect">
            <a:avLst/>
          </a:prstGeom>
          <a:noFill/>
        </p:spPr>
        <p:txBody>
          <a:bodyPr wrap="square" rtlCol="0">
            <a:spAutoFit/>
          </a:bodyPr>
          <a:lstStyle/>
          <a:p>
            <a:pPr algn="ctr"/>
            <a:r>
              <a:rPr lang="en-US" sz="2800" dirty="0">
                <a:latin typeface="CCPitcherPerfect" panose="02000603000000000000" pitchFamily="2" charset="0"/>
                <a:ea typeface="CCPitcherPerfect" panose="02000603000000000000" pitchFamily="2" charset="0"/>
              </a:rPr>
              <a:t>OPEN HOUSE SIGN IN</a:t>
            </a:r>
          </a:p>
          <a:p>
            <a:pPr algn="ctr"/>
            <a:r>
              <a:rPr lang="en-US" sz="2200" dirty="0">
                <a:latin typeface="KG Always A Good Time" panose="02000505000000020003" pitchFamily="2" charset="0"/>
                <a:ea typeface="CCPitcherPerfect" panose="02000603000000000000" pitchFamily="2" charset="0"/>
              </a:rPr>
              <a:t>Mrs. </a:t>
            </a:r>
            <a:r>
              <a:rPr lang="en-US" sz="2200" dirty="0" smtClean="0">
                <a:latin typeface="KG Always A Good Time" panose="02000505000000020003" pitchFamily="2" charset="0"/>
                <a:ea typeface="CCPitcherPerfect" panose="02000603000000000000" pitchFamily="2" charset="0"/>
              </a:rPr>
              <a:t>Smith</a:t>
            </a:r>
            <a:endParaRPr lang="en-US" sz="2200" dirty="0">
              <a:latin typeface="KG Always A Good Time" panose="02000505000000020003" pitchFamily="2" charset="0"/>
              <a:ea typeface="CCPitcherPerfect" panose="02000603000000000000" pitchFamily="2" charset="0"/>
            </a:endParaRPr>
          </a:p>
          <a:p>
            <a:pPr algn="ctr"/>
            <a:endParaRPr lang="en-US" sz="2800" dirty="0">
              <a:latin typeface="CCPitcherPerfect" panose="02000603000000000000" pitchFamily="2" charset="0"/>
              <a:ea typeface="CCPitcherPerfect" panose="02000603000000000000" pitchFamily="2" charset="0"/>
            </a:endParaRPr>
          </a:p>
        </p:txBody>
      </p:sp>
      <p:graphicFrame>
        <p:nvGraphicFramePr>
          <p:cNvPr id="5" name="Table 4"/>
          <p:cNvGraphicFramePr>
            <a:graphicFrameLocks noGrp="1"/>
          </p:cNvGraphicFramePr>
          <p:nvPr>
            <p:extLst>
              <p:ext uri="{D42A27DB-BD31-4B8C-83A1-F6EECF244321}">
                <p14:modId xmlns:p14="http://schemas.microsoft.com/office/powerpoint/2010/main" val="1027216931"/>
              </p:ext>
            </p:extLst>
          </p:nvPr>
        </p:nvGraphicFramePr>
        <p:xfrm>
          <a:off x="152400" y="1066800"/>
          <a:ext cx="6553200" cy="7890510"/>
        </p:xfrm>
        <a:graphic>
          <a:graphicData uri="http://schemas.openxmlformats.org/drawingml/2006/table">
            <a:tbl>
              <a:tblPr firstRow="1" bandRow="1">
                <a:tableStyleId>{5C22544A-7EE6-4342-B048-85BDC9FD1C3A}</a:tableStyleId>
              </a:tblPr>
              <a:tblGrid>
                <a:gridCol w="3276600">
                  <a:extLst>
                    <a:ext uri="{9D8B030D-6E8A-4147-A177-3AD203B41FA5}">
                      <a16:colId xmlns:a16="http://schemas.microsoft.com/office/drawing/2014/main" val="20000"/>
                    </a:ext>
                  </a:extLst>
                </a:gridCol>
                <a:gridCol w="3276600">
                  <a:extLst>
                    <a:ext uri="{9D8B030D-6E8A-4147-A177-3AD203B41FA5}">
                      <a16:colId xmlns:a16="http://schemas.microsoft.com/office/drawing/2014/main" val="20001"/>
                    </a:ext>
                  </a:extLst>
                </a:gridCol>
              </a:tblGrid>
              <a:tr h="41529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0"/>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1"/>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2"/>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3"/>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4"/>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5"/>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6"/>
                  </a:ext>
                </a:extLst>
              </a:tr>
              <a:tr h="415290">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7"/>
                  </a:ext>
                </a:extLst>
              </a:tr>
              <a:tr h="41529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18"/>
                  </a:ext>
                </a:extLst>
              </a:tr>
            </a:tbl>
          </a:graphicData>
        </a:graphic>
      </p:graphicFrame>
      <p:pic>
        <p:nvPicPr>
          <p:cNvPr id="20" name="Picture 1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8891" y="64068"/>
            <a:ext cx="1120658" cy="964300"/>
          </a:xfrm>
          <a:prstGeom prst="rect">
            <a:avLst/>
          </a:prstGeom>
        </p:spPr>
      </p:pic>
      <p:pic>
        <p:nvPicPr>
          <p:cNvPr id="21" name="Picture 2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44088" y="45168"/>
            <a:ext cx="1184921" cy="964300"/>
          </a:xfrm>
          <a:prstGeom prst="rect">
            <a:avLst/>
          </a:prstGeom>
        </p:spPr>
      </p:pic>
      <p:sp>
        <p:nvSpPr>
          <p:cNvPr id="22" name="TextBox 21"/>
          <p:cNvSpPr txBox="1"/>
          <p:nvPr/>
        </p:nvSpPr>
        <p:spPr>
          <a:xfrm>
            <a:off x="-1066800" y="992173"/>
            <a:ext cx="5778956" cy="954107"/>
          </a:xfrm>
          <a:prstGeom prst="rect">
            <a:avLst/>
          </a:prstGeom>
          <a:noFill/>
        </p:spPr>
        <p:txBody>
          <a:bodyPr wrap="square" rtlCol="0">
            <a:spAutoFit/>
          </a:bodyPr>
          <a:lstStyle/>
          <a:p>
            <a:pPr algn="ctr"/>
            <a:r>
              <a:rPr lang="en-US" sz="2800" dirty="0">
                <a:latin typeface="CCPitcherPerfect" panose="02000603000000000000" pitchFamily="2" charset="0"/>
                <a:ea typeface="CCPitcherPerfect" panose="02000603000000000000" pitchFamily="2" charset="0"/>
              </a:rPr>
              <a:t>Child’s Name</a:t>
            </a:r>
          </a:p>
          <a:p>
            <a:pPr algn="ctr"/>
            <a:endParaRPr lang="en-US" sz="2800" dirty="0">
              <a:latin typeface="CCPitcherPerfect" panose="02000603000000000000" pitchFamily="2" charset="0"/>
              <a:ea typeface="CCPitcherPerfect" panose="02000603000000000000" pitchFamily="2" charset="0"/>
            </a:endParaRPr>
          </a:p>
        </p:txBody>
      </p:sp>
      <p:sp>
        <p:nvSpPr>
          <p:cNvPr id="23" name="TextBox 22"/>
          <p:cNvSpPr txBox="1"/>
          <p:nvPr/>
        </p:nvSpPr>
        <p:spPr>
          <a:xfrm>
            <a:off x="2145844" y="989936"/>
            <a:ext cx="5778956" cy="954107"/>
          </a:xfrm>
          <a:prstGeom prst="rect">
            <a:avLst/>
          </a:prstGeom>
          <a:noFill/>
        </p:spPr>
        <p:txBody>
          <a:bodyPr wrap="square" rtlCol="0">
            <a:spAutoFit/>
          </a:bodyPr>
          <a:lstStyle/>
          <a:p>
            <a:pPr algn="ctr"/>
            <a:r>
              <a:rPr lang="en-US" sz="2800" dirty="0">
                <a:latin typeface="CCPitcherPerfect" panose="02000603000000000000" pitchFamily="2" charset="0"/>
                <a:ea typeface="CCPitcherPerfect" panose="02000603000000000000" pitchFamily="2" charset="0"/>
              </a:rPr>
              <a:t>Parent’s Name</a:t>
            </a:r>
          </a:p>
          <a:p>
            <a:pPr algn="ctr"/>
            <a:endParaRPr lang="en-US" sz="2800" dirty="0">
              <a:latin typeface="CCPitcherPerfect" panose="02000603000000000000" pitchFamily="2" charset="0"/>
              <a:ea typeface="CCPitcherPerfect" panose="02000603000000000000" pitchFamily="2" charset="0"/>
            </a:endParaRPr>
          </a:p>
        </p:txBody>
      </p:sp>
    </p:spTree>
    <p:extLst>
      <p:ext uri="{BB962C8B-B14F-4D97-AF65-F5344CB8AC3E}">
        <p14:creationId xmlns:p14="http://schemas.microsoft.com/office/powerpoint/2010/main" val="42123683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02543756"/>
              </p:ext>
            </p:extLst>
          </p:nvPr>
        </p:nvGraphicFramePr>
        <p:xfrm>
          <a:off x="76200" y="152400"/>
          <a:ext cx="6705600" cy="5263296"/>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0000"/>
                    </a:ext>
                  </a:extLst>
                </a:gridCol>
              </a:tblGrid>
              <a:tr h="91440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348896">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bl>
          </a:graphicData>
        </a:graphic>
      </p:graphicFrame>
      <p:sp>
        <p:nvSpPr>
          <p:cNvPr id="5" name="TextBox 4"/>
          <p:cNvSpPr txBox="1"/>
          <p:nvPr/>
        </p:nvSpPr>
        <p:spPr>
          <a:xfrm>
            <a:off x="1371600" y="-152400"/>
            <a:ext cx="3901837" cy="1754326"/>
          </a:xfrm>
          <a:prstGeom prst="rect">
            <a:avLst/>
          </a:prstGeom>
          <a:noFill/>
        </p:spPr>
        <p:txBody>
          <a:bodyPr wrap="none" rtlCol="0">
            <a:spAutoFit/>
          </a:bodyPr>
          <a:lstStyle/>
          <a:p>
            <a:pPr algn="ctr"/>
            <a:r>
              <a:rPr lang="en-US" sz="4800" dirty="0">
                <a:latin typeface="KG Behind These Hazel Eyes" panose="02000506000000020004" pitchFamily="2" charset="0"/>
              </a:rPr>
              <a:t>ON</a:t>
            </a:r>
            <a:r>
              <a:rPr lang="en-US" sz="7200" dirty="0">
                <a:latin typeface="KG Behind These Hazel Eyes" panose="02000506000000020004" pitchFamily="2" charset="0"/>
              </a:rPr>
              <a:t> </a:t>
            </a:r>
            <a:r>
              <a:rPr lang="en-US" sz="4000" b="1" dirty="0">
                <a:latin typeface="CCRideorDieTil9" panose="02000603000000000000" pitchFamily="2" charset="0"/>
                <a:ea typeface="CCRideorDieTil9" panose="02000603000000000000" pitchFamily="2" charset="0"/>
              </a:rPr>
              <a:t>the  </a:t>
            </a:r>
            <a:r>
              <a:rPr lang="en-US" sz="4800" dirty="0">
                <a:latin typeface="KG Always A Good Time" panose="02000505000000020003" pitchFamily="2" charset="0"/>
                <a:ea typeface="CCRideorDieTil9" panose="02000603000000000000" pitchFamily="2" charset="0"/>
              </a:rPr>
              <a:t>Agenda</a:t>
            </a:r>
          </a:p>
          <a:p>
            <a:pPr algn="ctr"/>
            <a:endParaRPr lang="en-US" sz="3600" dirty="0">
              <a:latin typeface="CCRideorDieTil9" panose="02000603000000000000" pitchFamily="2" charset="0"/>
              <a:ea typeface="CCRideorDieTil9" panose="02000603000000000000" pitchFamily="2" charset="0"/>
            </a:endParaRPr>
          </a:p>
        </p:txBody>
      </p:sp>
      <p:graphicFrame>
        <p:nvGraphicFramePr>
          <p:cNvPr id="6" name="Table 5"/>
          <p:cNvGraphicFramePr>
            <a:graphicFrameLocks noGrp="1"/>
          </p:cNvGraphicFramePr>
          <p:nvPr>
            <p:extLst>
              <p:ext uri="{D42A27DB-BD31-4B8C-83A1-F6EECF244321}">
                <p14:modId xmlns:p14="http://schemas.microsoft.com/office/powerpoint/2010/main" val="173630518"/>
              </p:ext>
            </p:extLst>
          </p:nvPr>
        </p:nvGraphicFramePr>
        <p:xfrm>
          <a:off x="76200" y="5983542"/>
          <a:ext cx="6705600" cy="3084258"/>
        </p:xfrm>
        <a:graphic>
          <a:graphicData uri="http://schemas.openxmlformats.org/drawingml/2006/table">
            <a:tbl>
              <a:tblPr firstRow="1" bandRow="1">
                <a:tableStyleId>{5C22544A-7EE6-4342-B048-85BDC9FD1C3A}</a:tableStyleId>
              </a:tblPr>
              <a:tblGrid>
                <a:gridCol w="6705600">
                  <a:extLst>
                    <a:ext uri="{9D8B030D-6E8A-4147-A177-3AD203B41FA5}">
                      <a16:colId xmlns:a16="http://schemas.microsoft.com/office/drawing/2014/main" val="20000"/>
                    </a:ext>
                  </a:extLst>
                </a:gridCol>
              </a:tblGrid>
              <a:tr h="308425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7" name="TextBox 6"/>
          <p:cNvSpPr txBox="1"/>
          <p:nvPr/>
        </p:nvSpPr>
        <p:spPr>
          <a:xfrm>
            <a:off x="2600888" y="5947494"/>
            <a:ext cx="1656223" cy="1384995"/>
          </a:xfrm>
          <a:prstGeom prst="rect">
            <a:avLst/>
          </a:prstGeom>
          <a:noFill/>
        </p:spPr>
        <p:txBody>
          <a:bodyPr wrap="none" rtlCol="0">
            <a:spAutoFit/>
          </a:bodyPr>
          <a:lstStyle/>
          <a:p>
            <a:pPr algn="ctr"/>
            <a:r>
              <a:rPr lang="en-US" sz="4800" dirty="0">
                <a:latin typeface="CCRideorDieTil9" panose="02000603000000000000" pitchFamily="2" charset="0"/>
                <a:ea typeface="CCRideorDieTil9" panose="02000603000000000000" pitchFamily="2" charset="0"/>
              </a:rPr>
              <a:t>NOTES</a:t>
            </a:r>
          </a:p>
          <a:p>
            <a:pPr algn="ctr"/>
            <a:endParaRPr lang="en-US" sz="3600" dirty="0">
              <a:latin typeface="CCRideorDieTil9" panose="02000603000000000000" pitchFamily="2" charset="0"/>
              <a:ea typeface="CCRideorDieTil9" panose="02000603000000000000" pitchFamily="2" charset="0"/>
            </a:endParaRPr>
          </a:p>
        </p:txBody>
      </p:sp>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590969" y="2743201"/>
            <a:ext cx="1190831" cy="2672496"/>
          </a:xfrm>
          <a:prstGeom prst="rect">
            <a:avLst/>
          </a:prstGeom>
        </p:spPr>
      </p:pic>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60114" y="3027124"/>
            <a:ext cx="1260950" cy="2104649"/>
          </a:xfrm>
          <a:prstGeom prst="rect">
            <a:avLst/>
          </a:prstGeom>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244107">
            <a:off x="47899" y="7623619"/>
            <a:ext cx="1347478" cy="1398142"/>
          </a:xfrm>
          <a:prstGeom prst="rect">
            <a:avLst/>
          </a:prstGeom>
        </p:spPr>
      </p:pic>
      <p:sp>
        <p:nvSpPr>
          <p:cNvPr id="11" name="TextBox 10"/>
          <p:cNvSpPr txBox="1"/>
          <p:nvPr/>
        </p:nvSpPr>
        <p:spPr>
          <a:xfrm>
            <a:off x="102637" y="4205982"/>
            <a:ext cx="4953000" cy="969496"/>
          </a:xfrm>
          <a:prstGeom prst="rect">
            <a:avLst/>
          </a:prstGeom>
          <a:noFill/>
        </p:spPr>
        <p:txBody>
          <a:bodyPr wrap="square" rtlCol="0">
            <a:spAutoFit/>
          </a:bodyPr>
          <a:lstStyle/>
          <a:p>
            <a:r>
              <a:rPr lang="en-US" sz="1900" b="1" dirty="0">
                <a:latin typeface="KG Neatly Printed" panose="02000506000000020003" pitchFamily="2" charset="0"/>
                <a:ea typeface="HelloSmartie" pitchFamily="2" charset="0"/>
              </a:rPr>
              <a:t>Please </a:t>
            </a:r>
            <a:r>
              <a:rPr lang="en-US" sz="1900" b="1" dirty="0" smtClean="0">
                <a:latin typeface="KG Neatly Printed" panose="02000506000000020003" pitchFamily="2" charset="0"/>
                <a:ea typeface="HelloSmartie" pitchFamily="2" charset="0"/>
              </a:rPr>
              <a:t>sign </a:t>
            </a:r>
            <a:r>
              <a:rPr lang="en-US" sz="1900" b="1" dirty="0">
                <a:latin typeface="KG Neatly Printed" panose="02000506000000020003" pitchFamily="2" charset="0"/>
                <a:ea typeface="HelloSmartie" pitchFamily="2" charset="0"/>
              </a:rPr>
              <a:t>up for a parent-teacher </a:t>
            </a:r>
            <a:r>
              <a:rPr lang="en-US" sz="1900" b="1" dirty="0" smtClean="0">
                <a:latin typeface="KG Neatly Printed" panose="02000506000000020003" pitchFamily="2" charset="0"/>
                <a:ea typeface="HelloSmartie" pitchFamily="2" charset="0"/>
              </a:rPr>
              <a:t>conference. Send me a text or call and let me know the best time that we can Zoom..</a:t>
            </a:r>
            <a:endParaRPr lang="en-US" sz="1900" b="1" dirty="0">
              <a:latin typeface="KG Neatly Printed" panose="02000506000000020003" pitchFamily="2" charset="0"/>
              <a:ea typeface="HelloSmartie" pitchFamily="2" charset="0"/>
            </a:endParaRPr>
          </a:p>
        </p:txBody>
      </p:sp>
      <p:sp>
        <p:nvSpPr>
          <p:cNvPr id="12" name="TextBox 11"/>
          <p:cNvSpPr txBox="1"/>
          <p:nvPr/>
        </p:nvSpPr>
        <p:spPr>
          <a:xfrm>
            <a:off x="122258" y="1180465"/>
            <a:ext cx="6837329" cy="3293209"/>
          </a:xfrm>
          <a:prstGeom prst="rect">
            <a:avLst/>
          </a:prstGeom>
          <a:noFill/>
        </p:spPr>
        <p:txBody>
          <a:bodyPr wrap="square" rtlCol="0">
            <a:spAutoFit/>
          </a:bodyPr>
          <a:lstStyle/>
          <a:p>
            <a:pPr marL="457200" indent="-457200">
              <a:buFont typeface="Arial" panose="020B0604020202020204" pitchFamily="34" charset="0"/>
              <a:buChar char="•"/>
            </a:pPr>
            <a:r>
              <a:rPr lang="en-US" sz="2600" dirty="0">
                <a:latin typeface="KG Neatly Printed" panose="02000506000000020003" pitchFamily="2" charset="0"/>
                <a:ea typeface="HelloSmartie" pitchFamily="2" charset="0"/>
              </a:rPr>
              <a:t>Welcome and Overview</a:t>
            </a:r>
          </a:p>
          <a:p>
            <a:pPr marL="457200" indent="-457200">
              <a:buFont typeface="Arial" panose="020B0604020202020204" pitchFamily="34" charset="0"/>
              <a:buChar char="•"/>
            </a:pPr>
            <a:r>
              <a:rPr lang="en-US" sz="2600" dirty="0" smtClean="0">
                <a:latin typeface="KG Neatly Printed" panose="02000506000000020003" pitchFamily="2" charset="0"/>
                <a:ea typeface="HelloSmartie" pitchFamily="2" charset="0"/>
              </a:rPr>
              <a:t>Kindergarten </a:t>
            </a:r>
            <a:r>
              <a:rPr lang="en-US" sz="2600" dirty="0">
                <a:latin typeface="KG Neatly Printed" panose="02000506000000020003" pitchFamily="2" charset="0"/>
                <a:ea typeface="HelloSmartie" pitchFamily="2" charset="0"/>
              </a:rPr>
              <a:t>Grading Policy/Parent-Teacher Conferences</a:t>
            </a:r>
          </a:p>
          <a:p>
            <a:pPr marL="457200" indent="-457200">
              <a:buFont typeface="Arial" panose="020B0604020202020204" pitchFamily="34" charset="0"/>
              <a:buChar char="•"/>
            </a:pPr>
            <a:r>
              <a:rPr lang="en-US" sz="2600" dirty="0">
                <a:latin typeface="KG Neatly Printed" panose="02000506000000020003" pitchFamily="2" charset="0"/>
                <a:ea typeface="HelloSmartie" pitchFamily="2" charset="0"/>
              </a:rPr>
              <a:t>Kindergarten Expectations</a:t>
            </a:r>
          </a:p>
          <a:p>
            <a:pPr marL="457200" indent="-457200">
              <a:buFont typeface="Arial" panose="020B0604020202020204" pitchFamily="34" charset="0"/>
              <a:buChar char="•"/>
            </a:pPr>
            <a:r>
              <a:rPr lang="en-US" sz="2600" dirty="0">
                <a:latin typeface="KG Neatly Printed" panose="02000506000000020003" pitchFamily="2" charset="0"/>
                <a:ea typeface="HelloSmartie" pitchFamily="2" charset="0"/>
              </a:rPr>
              <a:t>Kindergarten Curriculum</a:t>
            </a:r>
          </a:p>
          <a:p>
            <a:pPr marL="457200" indent="-457200">
              <a:buFont typeface="Arial" panose="020B0604020202020204" pitchFamily="34" charset="0"/>
              <a:buChar char="•"/>
            </a:pPr>
            <a:r>
              <a:rPr lang="en-US" sz="2600" dirty="0">
                <a:latin typeface="KG Neatly Printed" panose="02000506000000020003" pitchFamily="2" charset="0"/>
                <a:ea typeface="HelloSmartie" pitchFamily="2" charset="0"/>
              </a:rPr>
              <a:t>Kindergarten Homework</a:t>
            </a:r>
          </a:p>
          <a:p>
            <a:pPr marL="457200" indent="-457200">
              <a:buFont typeface="Arial" panose="020B0604020202020204" pitchFamily="34" charset="0"/>
              <a:buChar char="•"/>
            </a:pPr>
            <a:endParaRPr lang="en-US" sz="2600" dirty="0">
              <a:latin typeface="KG Neatly Printed" panose="02000506000000020003" pitchFamily="2" charset="0"/>
              <a:ea typeface="HelloSmartie" pitchFamily="2" charset="0"/>
            </a:endParaRPr>
          </a:p>
          <a:p>
            <a:pPr marL="457200" indent="-457200">
              <a:buFont typeface="Arial" panose="020B0604020202020204" pitchFamily="34" charset="0"/>
              <a:buChar char="•"/>
            </a:pPr>
            <a:endParaRPr lang="en-US" sz="2600" dirty="0">
              <a:latin typeface="KG Neatly Printed" panose="02000506000000020003" pitchFamily="2" charset="0"/>
              <a:ea typeface="HelloSmartie" pitchFamily="2" charset="0"/>
            </a:endParaRPr>
          </a:p>
        </p:txBody>
      </p:sp>
      <p:sp>
        <p:nvSpPr>
          <p:cNvPr id="2" name="TextBox 1"/>
          <p:cNvSpPr txBox="1"/>
          <p:nvPr/>
        </p:nvSpPr>
        <p:spPr>
          <a:xfrm>
            <a:off x="126923" y="6409010"/>
            <a:ext cx="6633105" cy="2031325"/>
          </a:xfrm>
          <a:prstGeom prst="rect">
            <a:avLst/>
          </a:prstGeom>
          <a:noFill/>
        </p:spPr>
        <p:txBody>
          <a:bodyPr wrap="square" rtlCol="0">
            <a:spAutoFit/>
          </a:bodyPr>
          <a:lstStyle/>
          <a:p>
            <a:r>
              <a:rPr lang="en-US" dirty="0" smtClean="0"/>
              <a:t> Learn Lunch Number</a:t>
            </a:r>
          </a:p>
          <a:p>
            <a:r>
              <a:rPr lang="en-US" dirty="0" smtClean="0"/>
              <a:t>Sign On Quick Cards</a:t>
            </a:r>
          </a:p>
          <a:p>
            <a:r>
              <a:rPr lang="en-US" dirty="0" smtClean="0"/>
              <a:t>Canvas – Works best with Microsoft Edge, Foxfire, Chrome, Apple Safari</a:t>
            </a:r>
          </a:p>
          <a:p>
            <a:r>
              <a:rPr lang="en-US" dirty="0"/>
              <a:t>	</a:t>
            </a:r>
            <a:r>
              <a:rPr lang="en-US" dirty="0" smtClean="0"/>
              <a:t>Special Area</a:t>
            </a:r>
          </a:p>
          <a:p>
            <a:r>
              <a:rPr lang="en-US" dirty="0"/>
              <a:t>	</a:t>
            </a:r>
            <a:r>
              <a:rPr lang="en-US" dirty="0" smtClean="0"/>
              <a:t>Snacks</a:t>
            </a:r>
          </a:p>
          <a:p>
            <a:endParaRPr lang="en-US" dirty="0"/>
          </a:p>
        </p:txBody>
      </p:sp>
    </p:spTree>
    <p:extLst>
      <p:ext uri="{BB962C8B-B14F-4D97-AF65-F5344CB8AC3E}">
        <p14:creationId xmlns:p14="http://schemas.microsoft.com/office/powerpoint/2010/main" val="25428866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635316" y="183785"/>
            <a:ext cx="3663567" cy="707886"/>
          </a:xfrm>
          <a:prstGeom prst="rect">
            <a:avLst/>
          </a:prstGeom>
          <a:noFill/>
        </p:spPr>
        <p:txBody>
          <a:bodyPr wrap="none" rtlCol="0">
            <a:spAutoFit/>
          </a:bodyPr>
          <a:lstStyle/>
          <a:p>
            <a:pPr algn="ctr"/>
            <a:r>
              <a:rPr lang="en-US" sz="2000" dirty="0">
                <a:latin typeface="KG Behind These Hazel Eyes" panose="02000506000000020004" pitchFamily="2" charset="0"/>
                <a:ea typeface="HelloSmartie" pitchFamily="2" charset="0"/>
              </a:rPr>
              <a:t> Kindergarten Expectations </a:t>
            </a:r>
          </a:p>
          <a:p>
            <a:pPr algn="ctr"/>
            <a:r>
              <a:rPr lang="en-US" sz="2000" dirty="0">
                <a:latin typeface="KG Behind These Hazel Eyes" panose="02000506000000020004" pitchFamily="2" charset="0"/>
                <a:ea typeface="HelloSmartie" pitchFamily="2" charset="0"/>
              </a:rPr>
              <a:t>for Foundational Skills</a:t>
            </a:r>
          </a:p>
        </p:txBody>
      </p:sp>
      <p:graphicFrame>
        <p:nvGraphicFramePr>
          <p:cNvPr id="6" name="Table 5"/>
          <p:cNvGraphicFramePr>
            <a:graphicFrameLocks noGrp="1"/>
          </p:cNvGraphicFramePr>
          <p:nvPr>
            <p:extLst>
              <p:ext uri="{D42A27DB-BD31-4B8C-83A1-F6EECF244321}">
                <p14:modId xmlns:p14="http://schemas.microsoft.com/office/powerpoint/2010/main" val="4252345599"/>
              </p:ext>
            </p:extLst>
          </p:nvPr>
        </p:nvGraphicFramePr>
        <p:xfrm>
          <a:off x="152401" y="990600"/>
          <a:ext cx="6629399" cy="8000998"/>
        </p:xfrm>
        <a:graphic>
          <a:graphicData uri="http://schemas.openxmlformats.org/drawingml/2006/table">
            <a:tbl>
              <a:tblPr firstRow="1" bandRow="1">
                <a:tableStyleId>{5C22544A-7EE6-4342-B048-85BDC9FD1C3A}</a:tableStyleId>
              </a:tblPr>
              <a:tblGrid>
                <a:gridCol w="693774">
                  <a:extLst>
                    <a:ext uri="{9D8B030D-6E8A-4147-A177-3AD203B41FA5}">
                      <a16:colId xmlns:a16="http://schemas.microsoft.com/office/drawing/2014/main" val="20000"/>
                    </a:ext>
                  </a:extLst>
                </a:gridCol>
                <a:gridCol w="2081323">
                  <a:extLst>
                    <a:ext uri="{9D8B030D-6E8A-4147-A177-3AD203B41FA5}">
                      <a16:colId xmlns:a16="http://schemas.microsoft.com/office/drawing/2014/main" val="20001"/>
                    </a:ext>
                  </a:extLst>
                </a:gridCol>
                <a:gridCol w="2466753">
                  <a:extLst>
                    <a:ext uri="{9D8B030D-6E8A-4147-A177-3AD203B41FA5}">
                      <a16:colId xmlns:a16="http://schemas.microsoft.com/office/drawing/2014/main" val="20002"/>
                    </a:ext>
                  </a:extLst>
                </a:gridCol>
                <a:gridCol w="1387549">
                  <a:extLst>
                    <a:ext uri="{9D8B030D-6E8A-4147-A177-3AD203B41FA5}">
                      <a16:colId xmlns:a16="http://schemas.microsoft.com/office/drawing/2014/main" val="20003"/>
                    </a:ext>
                  </a:extLst>
                </a:gridCol>
              </a:tblGrid>
              <a:tr h="547410">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63397">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863397">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1863397">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1863397">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bl>
          </a:graphicData>
        </a:graphic>
      </p:graphicFrame>
      <p:sp>
        <p:nvSpPr>
          <p:cNvPr id="7" name="TextBox 6"/>
          <p:cNvSpPr txBox="1"/>
          <p:nvPr/>
        </p:nvSpPr>
        <p:spPr>
          <a:xfrm>
            <a:off x="1143000" y="1066800"/>
            <a:ext cx="1364348" cy="461665"/>
          </a:xfrm>
          <a:prstGeom prst="rect">
            <a:avLst/>
          </a:prstGeom>
          <a:noFill/>
        </p:spPr>
        <p:txBody>
          <a:bodyPr wrap="none" rtlCol="0">
            <a:spAutoFit/>
          </a:bodyPr>
          <a:lstStyle/>
          <a:p>
            <a:r>
              <a:rPr lang="en-US" sz="2400" dirty="0">
                <a:latin typeface="KG Behind These Hazel Eyes" panose="02000506000000020004" pitchFamily="2" charset="0"/>
                <a:ea typeface="HelloSmartie" pitchFamily="2" charset="0"/>
              </a:rPr>
              <a:t>Reading</a:t>
            </a:r>
          </a:p>
        </p:txBody>
      </p:sp>
      <p:sp>
        <p:nvSpPr>
          <p:cNvPr id="8" name="TextBox 7"/>
          <p:cNvSpPr txBox="1"/>
          <p:nvPr/>
        </p:nvSpPr>
        <p:spPr>
          <a:xfrm>
            <a:off x="3698468" y="1050757"/>
            <a:ext cx="908005" cy="461665"/>
          </a:xfrm>
          <a:prstGeom prst="rect">
            <a:avLst/>
          </a:prstGeom>
          <a:noFill/>
        </p:spPr>
        <p:txBody>
          <a:bodyPr wrap="none" rtlCol="0">
            <a:spAutoFit/>
          </a:bodyPr>
          <a:lstStyle/>
          <a:p>
            <a:r>
              <a:rPr lang="en-US" sz="2400" dirty="0">
                <a:latin typeface="KG Behind These Hazel Eyes" panose="02000506000000020004" pitchFamily="2" charset="0"/>
                <a:ea typeface="HelloSmartie" pitchFamily="2" charset="0"/>
              </a:rPr>
              <a:t>Math</a:t>
            </a:r>
          </a:p>
        </p:txBody>
      </p:sp>
      <p:sp>
        <p:nvSpPr>
          <p:cNvPr id="9" name="TextBox 8"/>
          <p:cNvSpPr txBox="1"/>
          <p:nvPr/>
        </p:nvSpPr>
        <p:spPr>
          <a:xfrm>
            <a:off x="5435613" y="1050757"/>
            <a:ext cx="1266437" cy="461665"/>
          </a:xfrm>
          <a:prstGeom prst="rect">
            <a:avLst/>
          </a:prstGeom>
          <a:noFill/>
        </p:spPr>
        <p:txBody>
          <a:bodyPr wrap="none" rtlCol="0">
            <a:spAutoFit/>
          </a:bodyPr>
          <a:lstStyle/>
          <a:p>
            <a:r>
              <a:rPr lang="en-US" sz="2400" dirty="0">
                <a:latin typeface="KG Behind These Hazel Eyes" panose="02000506000000020004" pitchFamily="2" charset="0"/>
                <a:ea typeface="HelloSmartie" pitchFamily="2" charset="0"/>
              </a:rPr>
              <a:t>Writing</a:t>
            </a:r>
          </a:p>
        </p:txBody>
      </p:sp>
      <p:sp>
        <p:nvSpPr>
          <p:cNvPr id="10" name="TextBox 9"/>
          <p:cNvSpPr txBox="1"/>
          <p:nvPr/>
        </p:nvSpPr>
        <p:spPr>
          <a:xfrm rot="16200000">
            <a:off x="-173183" y="2101685"/>
            <a:ext cx="1353063" cy="815608"/>
          </a:xfrm>
          <a:prstGeom prst="rect">
            <a:avLst/>
          </a:prstGeom>
          <a:noFill/>
        </p:spPr>
        <p:txBody>
          <a:bodyPr wrap="none" rtlCol="0">
            <a:spAutoFit/>
          </a:bodyPr>
          <a:lstStyle/>
          <a:p>
            <a:pPr algn="ctr"/>
            <a:r>
              <a:rPr lang="en-US" sz="2400" dirty="0">
                <a:latin typeface="KG Behind These Hazel Eyes" panose="02000506000000020004" pitchFamily="2" charset="0"/>
                <a:ea typeface="HelloSmartie" pitchFamily="2" charset="0"/>
              </a:rPr>
              <a:t>1</a:t>
            </a:r>
            <a:r>
              <a:rPr lang="en-US" sz="2400" baseline="30000" dirty="0">
                <a:latin typeface="KG Behind These Hazel Eyes" panose="02000506000000020004" pitchFamily="2" charset="0"/>
                <a:ea typeface="HelloSmartie" pitchFamily="2" charset="0"/>
              </a:rPr>
              <a:t>st</a:t>
            </a:r>
            <a:r>
              <a:rPr lang="en-US" sz="2400" dirty="0">
                <a:latin typeface="KG Behind These Hazel Eyes" panose="02000506000000020004" pitchFamily="2" charset="0"/>
                <a:ea typeface="HelloSmartie" pitchFamily="2" charset="0"/>
              </a:rPr>
              <a:t> </a:t>
            </a:r>
          </a:p>
          <a:p>
            <a:pPr algn="ctr"/>
            <a:r>
              <a:rPr lang="en-US" sz="2300" dirty="0">
                <a:latin typeface="KG Behind These Hazel Eyes" panose="02000506000000020004" pitchFamily="2" charset="0"/>
                <a:ea typeface="HelloSmartie" pitchFamily="2" charset="0"/>
              </a:rPr>
              <a:t>Quarter</a:t>
            </a:r>
          </a:p>
        </p:txBody>
      </p:sp>
      <p:sp>
        <p:nvSpPr>
          <p:cNvPr id="11" name="TextBox 10"/>
          <p:cNvSpPr txBox="1"/>
          <p:nvPr/>
        </p:nvSpPr>
        <p:spPr>
          <a:xfrm rot="16200000">
            <a:off x="-188572" y="3952920"/>
            <a:ext cx="1353063" cy="800219"/>
          </a:xfrm>
          <a:prstGeom prst="rect">
            <a:avLst/>
          </a:prstGeom>
          <a:noFill/>
        </p:spPr>
        <p:txBody>
          <a:bodyPr wrap="none" rtlCol="0">
            <a:spAutoFit/>
          </a:bodyPr>
          <a:lstStyle/>
          <a:p>
            <a:pPr algn="ctr"/>
            <a:r>
              <a:rPr lang="en-US" sz="2300" dirty="0">
                <a:latin typeface="KG Behind These Hazel Eyes" panose="02000506000000020004" pitchFamily="2" charset="0"/>
                <a:ea typeface="HelloSmartie" pitchFamily="2" charset="0"/>
              </a:rPr>
              <a:t>2</a:t>
            </a:r>
            <a:r>
              <a:rPr lang="en-US" sz="2300" baseline="30000" dirty="0">
                <a:latin typeface="KG Behind These Hazel Eyes" panose="02000506000000020004" pitchFamily="2" charset="0"/>
                <a:ea typeface="HelloSmartie" pitchFamily="2" charset="0"/>
              </a:rPr>
              <a:t>nd</a:t>
            </a:r>
            <a:r>
              <a:rPr lang="en-US" sz="2300" dirty="0">
                <a:latin typeface="KG Behind These Hazel Eyes" panose="02000506000000020004" pitchFamily="2" charset="0"/>
                <a:ea typeface="HelloSmartie" pitchFamily="2" charset="0"/>
              </a:rPr>
              <a:t>  </a:t>
            </a:r>
          </a:p>
          <a:p>
            <a:pPr algn="ctr"/>
            <a:r>
              <a:rPr lang="en-US" sz="2300" dirty="0">
                <a:latin typeface="KG Behind These Hazel Eyes" panose="02000506000000020004" pitchFamily="2" charset="0"/>
                <a:ea typeface="HelloSmartie" pitchFamily="2" charset="0"/>
              </a:rPr>
              <a:t>Quarter</a:t>
            </a:r>
          </a:p>
        </p:txBody>
      </p:sp>
      <p:sp>
        <p:nvSpPr>
          <p:cNvPr id="12" name="TextBox 11"/>
          <p:cNvSpPr txBox="1"/>
          <p:nvPr/>
        </p:nvSpPr>
        <p:spPr>
          <a:xfrm rot="16200000">
            <a:off x="-206076" y="5746948"/>
            <a:ext cx="1403461" cy="830997"/>
          </a:xfrm>
          <a:prstGeom prst="rect">
            <a:avLst/>
          </a:prstGeom>
          <a:noFill/>
        </p:spPr>
        <p:txBody>
          <a:bodyPr wrap="none" rtlCol="0">
            <a:spAutoFit/>
          </a:bodyPr>
          <a:lstStyle/>
          <a:p>
            <a:pPr algn="ctr"/>
            <a:r>
              <a:rPr lang="en-US" sz="2400" dirty="0">
                <a:latin typeface="KG Behind These Hazel Eyes" panose="02000506000000020004" pitchFamily="2" charset="0"/>
                <a:ea typeface="HelloSmartie" pitchFamily="2" charset="0"/>
              </a:rPr>
              <a:t>3</a:t>
            </a:r>
            <a:r>
              <a:rPr lang="en-US" sz="2400" baseline="30000" dirty="0">
                <a:latin typeface="KG Behind These Hazel Eyes" panose="02000506000000020004" pitchFamily="2" charset="0"/>
                <a:ea typeface="HelloSmartie" pitchFamily="2" charset="0"/>
              </a:rPr>
              <a:t>rd</a:t>
            </a:r>
            <a:r>
              <a:rPr lang="en-US" sz="2400" dirty="0">
                <a:latin typeface="KG Behind These Hazel Eyes" panose="02000506000000020004" pitchFamily="2" charset="0"/>
                <a:ea typeface="HelloSmartie" pitchFamily="2" charset="0"/>
              </a:rPr>
              <a:t>  </a:t>
            </a:r>
          </a:p>
          <a:p>
            <a:pPr algn="ctr"/>
            <a:r>
              <a:rPr lang="en-US" sz="2400" dirty="0">
                <a:latin typeface="KG Behind These Hazel Eyes" panose="02000506000000020004" pitchFamily="2" charset="0"/>
                <a:ea typeface="HelloSmartie" pitchFamily="2" charset="0"/>
              </a:rPr>
              <a:t>Quarter</a:t>
            </a:r>
          </a:p>
        </p:txBody>
      </p:sp>
      <p:sp>
        <p:nvSpPr>
          <p:cNvPr id="13" name="TextBox 12"/>
          <p:cNvSpPr txBox="1"/>
          <p:nvPr/>
        </p:nvSpPr>
        <p:spPr>
          <a:xfrm rot="16200000">
            <a:off x="-206076" y="7660940"/>
            <a:ext cx="1403461" cy="830997"/>
          </a:xfrm>
          <a:prstGeom prst="rect">
            <a:avLst/>
          </a:prstGeom>
          <a:noFill/>
        </p:spPr>
        <p:txBody>
          <a:bodyPr wrap="none" rtlCol="0">
            <a:spAutoFit/>
          </a:bodyPr>
          <a:lstStyle/>
          <a:p>
            <a:pPr algn="ctr"/>
            <a:r>
              <a:rPr lang="en-US" sz="2400" dirty="0">
                <a:latin typeface="KG Behind These Hazel Eyes" panose="02000506000000020004" pitchFamily="2" charset="0"/>
                <a:ea typeface="HelloSmartie" pitchFamily="2" charset="0"/>
              </a:rPr>
              <a:t>4</a:t>
            </a:r>
            <a:r>
              <a:rPr lang="en-US" sz="2400" baseline="30000" dirty="0">
                <a:latin typeface="KG Behind These Hazel Eyes" panose="02000506000000020004" pitchFamily="2" charset="0"/>
                <a:ea typeface="HelloSmartie" pitchFamily="2" charset="0"/>
              </a:rPr>
              <a:t>th</a:t>
            </a:r>
            <a:r>
              <a:rPr lang="en-US" sz="2400" dirty="0">
                <a:latin typeface="KG Behind These Hazel Eyes" panose="02000506000000020004" pitchFamily="2" charset="0"/>
                <a:ea typeface="HelloSmartie" pitchFamily="2" charset="0"/>
              </a:rPr>
              <a:t> </a:t>
            </a:r>
          </a:p>
          <a:p>
            <a:pPr algn="ctr"/>
            <a:r>
              <a:rPr lang="en-US" sz="2400" dirty="0">
                <a:latin typeface="KG Behind These Hazel Eyes" panose="02000506000000020004" pitchFamily="2" charset="0"/>
                <a:ea typeface="HelloSmartie" pitchFamily="2" charset="0"/>
              </a:rPr>
              <a:t>Quarter</a:t>
            </a:r>
          </a:p>
        </p:txBody>
      </p:sp>
      <p:sp>
        <p:nvSpPr>
          <p:cNvPr id="15" name="TextBox 14"/>
          <p:cNvSpPr txBox="1"/>
          <p:nvPr/>
        </p:nvSpPr>
        <p:spPr>
          <a:xfrm>
            <a:off x="888069" y="1712382"/>
            <a:ext cx="2031594" cy="1569660"/>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Identify half of the capital and lowercase letters</a:t>
            </a:r>
          </a:p>
          <a:p>
            <a:pPr marL="342900" indent="-342900">
              <a:buAutoNum type="arabicPeriod"/>
            </a:pPr>
            <a:r>
              <a:rPr lang="en-US" sz="1600" dirty="0">
                <a:latin typeface="KG Neatly Printed" panose="02000506000000020003" pitchFamily="2" charset="0"/>
                <a:ea typeface="HelloSmartie" pitchFamily="2" charset="0"/>
              </a:rPr>
              <a:t>Identify 5  letter sounds</a:t>
            </a:r>
          </a:p>
          <a:p>
            <a:pPr marL="342900" indent="-342900">
              <a:buAutoNum type="arabicPeriod"/>
            </a:pPr>
            <a:r>
              <a:rPr lang="en-US" sz="1600" dirty="0">
                <a:latin typeface="KG Neatly Printed" panose="02000506000000020003" pitchFamily="2" charset="0"/>
                <a:ea typeface="HelloSmartie" pitchFamily="2" charset="0"/>
              </a:rPr>
              <a:t>Read 10 sight words</a:t>
            </a:r>
          </a:p>
        </p:txBody>
      </p:sp>
      <p:sp>
        <p:nvSpPr>
          <p:cNvPr id="16" name="TextBox 15"/>
          <p:cNvSpPr txBox="1"/>
          <p:nvPr/>
        </p:nvSpPr>
        <p:spPr>
          <a:xfrm>
            <a:off x="888069" y="3582377"/>
            <a:ext cx="2031594" cy="1569660"/>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Identify all of the capital and lowercase letters</a:t>
            </a:r>
          </a:p>
          <a:p>
            <a:pPr marL="342900" indent="-342900">
              <a:buAutoNum type="arabicPeriod"/>
            </a:pPr>
            <a:r>
              <a:rPr lang="en-US" sz="1600" dirty="0">
                <a:latin typeface="KG Neatly Printed" panose="02000506000000020003" pitchFamily="2" charset="0"/>
                <a:ea typeface="HelloSmartie" pitchFamily="2" charset="0"/>
              </a:rPr>
              <a:t>Identify 12 letter sounds</a:t>
            </a:r>
          </a:p>
          <a:p>
            <a:pPr marL="342900" indent="-342900">
              <a:buAutoNum type="arabicPeriod"/>
            </a:pPr>
            <a:r>
              <a:rPr lang="en-US" sz="1600" dirty="0">
                <a:latin typeface="KG Neatly Printed" panose="02000506000000020003" pitchFamily="2" charset="0"/>
                <a:ea typeface="HelloSmartie" pitchFamily="2" charset="0"/>
              </a:rPr>
              <a:t>Read 20 sight words</a:t>
            </a:r>
          </a:p>
        </p:txBody>
      </p:sp>
      <p:sp>
        <p:nvSpPr>
          <p:cNvPr id="17" name="TextBox 16"/>
          <p:cNvSpPr txBox="1"/>
          <p:nvPr/>
        </p:nvSpPr>
        <p:spPr>
          <a:xfrm>
            <a:off x="809377" y="5724396"/>
            <a:ext cx="2031594" cy="830997"/>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Identify 26 letter sounds</a:t>
            </a:r>
          </a:p>
          <a:p>
            <a:pPr marL="342900" indent="-342900">
              <a:buAutoNum type="arabicPeriod"/>
            </a:pPr>
            <a:r>
              <a:rPr lang="en-US" sz="1600" dirty="0">
                <a:latin typeface="KG Neatly Printed" panose="02000506000000020003" pitchFamily="2" charset="0"/>
                <a:ea typeface="HelloSmartie" pitchFamily="2" charset="0"/>
              </a:rPr>
              <a:t>Read 40 sight words</a:t>
            </a:r>
          </a:p>
        </p:txBody>
      </p:sp>
      <p:sp>
        <p:nvSpPr>
          <p:cNvPr id="18" name="TextBox 17"/>
          <p:cNvSpPr txBox="1"/>
          <p:nvPr/>
        </p:nvSpPr>
        <p:spPr>
          <a:xfrm>
            <a:off x="888069" y="7541865"/>
            <a:ext cx="2031594" cy="1077218"/>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Identify 31 letter sounds (includes short/long vowels)</a:t>
            </a:r>
          </a:p>
          <a:p>
            <a:pPr marL="342900" indent="-342900">
              <a:buAutoNum type="arabicPeriod"/>
            </a:pPr>
            <a:r>
              <a:rPr lang="en-US" sz="1600" dirty="0">
                <a:latin typeface="KG Neatly Printed" panose="02000506000000020003" pitchFamily="2" charset="0"/>
                <a:ea typeface="HelloSmartie" pitchFamily="2" charset="0"/>
              </a:rPr>
              <a:t>Read 61 sight words</a:t>
            </a:r>
          </a:p>
        </p:txBody>
      </p:sp>
      <p:sp>
        <p:nvSpPr>
          <p:cNvPr id="19" name="TextBox 18"/>
          <p:cNvSpPr txBox="1"/>
          <p:nvPr/>
        </p:nvSpPr>
        <p:spPr>
          <a:xfrm>
            <a:off x="2979875" y="1712382"/>
            <a:ext cx="2264695" cy="1569660"/>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Count from 0-10</a:t>
            </a:r>
          </a:p>
          <a:p>
            <a:pPr marL="342900" indent="-342900">
              <a:buAutoNum type="arabicPeriod"/>
            </a:pPr>
            <a:r>
              <a:rPr lang="en-US" sz="1600" dirty="0">
                <a:latin typeface="KG Neatly Printed" panose="02000506000000020003" pitchFamily="2" charset="0"/>
                <a:ea typeface="HelloSmartie" pitchFamily="2" charset="0"/>
              </a:rPr>
              <a:t>Identify numbers 0-5</a:t>
            </a:r>
          </a:p>
          <a:p>
            <a:pPr marL="342900" indent="-342900">
              <a:buAutoNum type="arabicPeriod"/>
            </a:pPr>
            <a:r>
              <a:rPr lang="en-US" sz="1600" dirty="0">
                <a:latin typeface="KG Neatly Printed" panose="02000506000000020003" pitchFamily="2" charset="0"/>
                <a:ea typeface="HelloSmartie" pitchFamily="2" charset="0"/>
              </a:rPr>
              <a:t>Write numbers 0-5</a:t>
            </a:r>
          </a:p>
          <a:p>
            <a:pPr marL="342900" indent="-342900">
              <a:buAutoNum type="arabicPeriod"/>
            </a:pPr>
            <a:r>
              <a:rPr lang="en-US" sz="1600" dirty="0">
                <a:latin typeface="KG Neatly Printed" panose="02000506000000020003" pitchFamily="2" charset="0"/>
                <a:ea typeface="HelloSmartie" pitchFamily="2" charset="0"/>
              </a:rPr>
              <a:t>Count objects 0-5</a:t>
            </a:r>
          </a:p>
          <a:p>
            <a:pPr marL="342900" indent="-342900">
              <a:buAutoNum type="arabicPeriod"/>
            </a:pPr>
            <a:r>
              <a:rPr lang="en-US" sz="1600" dirty="0">
                <a:latin typeface="KG Neatly Printed" panose="02000506000000020003" pitchFamily="2" charset="0"/>
                <a:ea typeface="HelloSmartie" pitchFamily="2" charset="0"/>
              </a:rPr>
              <a:t>Compare numbers sets -0-5, greater/less than</a:t>
            </a:r>
          </a:p>
        </p:txBody>
      </p:sp>
      <p:sp>
        <p:nvSpPr>
          <p:cNvPr id="20" name="TextBox 19"/>
          <p:cNvSpPr txBox="1"/>
          <p:nvPr/>
        </p:nvSpPr>
        <p:spPr>
          <a:xfrm>
            <a:off x="2991908" y="3597392"/>
            <a:ext cx="2264695" cy="1569660"/>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Count from 0-25</a:t>
            </a:r>
          </a:p>
          <a:p>
            <a:pPr marL="342900" indent="-342900">
              <a:buAutoNum type="arabicPeriod"/>
            </a:pPr>
            <a:r>
              <a:rPr lang="en-US" sz="1600" dirty="0">
                <a:latin typeface="KG Neatly Printed" panose="02000506000000020003" pitchFamily="2" charset="0"/>
                <a:ea typeface="HelloSmartie" pitchFamily="2" charset="0"/>
              </a:rPr>
              <a:t>Identify numbers 0-10</a:t>
            </a:r>
          </a:p>
          <a:p>
            <a:pPr marL="342900" indent="-342900">
              <a:buAutoNum type="arabicPeriod"/>
            </a:pPr>
            <a:r>
              <a:rPr lang="en-US" sz="1600" dirty="0">
                <a:latin typeface="KG Neatly Printed" panose="02000506000000020003" pitchFamily="2" charset="0"/>
                <a:ea typeface="HelloSmartie" pitchFamily="2" charset="0"/>
              </a:rPr>
              <a:t>Write numbers 0-10</a:t>
            </a:r>
          </a:p>
          <a:p>
            <a:pPr marL="342900" indent="-342900">
              <a:buAutoNum type="arabicPeriod"/>
            </a:pPr>
            <a:r>
              <a:rPr lang="en-US" sz="1600" dirty="0">
                <a:latin typeface="KG Neatly Printed" panose="02000506000000020003" pitchFamily="2" charset="0"/>
                <a:ea typeface="HelloSmartie" pitchFamily="2" charset="0"/>
              </a:rPr>
              <a:t>Count objects 0-10</a:t>
            </a:r>
          </a:p>
          <a:p>
            <a:pPr marL="342900" indent="-342900">
              <a:buAutoNum type="arabicPeriod"/>
            </a:pPr>
            <a:r>
              <a:rPr lang="en-US" sz="1600" dirty="0">
                <a:latin typeface="KG Neatly Printed" panose="02000506000000020003" pitchFamily="2" charset="0"/>
                <a:ea typeface="HelloSmartie" pitchFamily="2" charset="0"/>
              </a:rPr>
              <a:t>Compare numbers sets -0-10, greater/less than</a:t>
            </a:r>
          </a:p>
        </p:txBody>
      </p:sp>
      <p:sp>
        <p:nvSpPr>
          <p:cNvPr id="21" name="TextBox 20"/>
          <p:cNvSpPr txBox="1"/>
          <p:nvPr/>
        </p:nvSpPr>
        <p:spPr>
          <a:xfrm>
            <a:off x="2975864" y="5460716"/>
            <a:ext cx="2264695" cy="1323439"/>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Count from 0-50 by ones and tens </a:t>
            </a:r>
          </a:p>
          <a:p>
            <a:pPr marL="342900" indent="-342900">
              <a:buAutoNum type="arabicPeriod"/>
            </a:pPr>
            <a:r>
              <a:rPr lang="en-US" sz="1600" dirty="0">
                <a:latin typeface="KG Neatly Printed" panose="02000506000000020003" pitchFamily="2" charset="0"/>
                <a:ea typeface="HelloSmartie" pitchFamily="2" charset="0"/>
              </a:rPr>
              <a:t>Identify numbers 0-20</a:t>
            </a:r>
          </a:p>
          <a:p>
            <a:pPr marL="342900" indent="-342900">
              <a:buAutoNum type="arabicPeriod"/>
            </a:pPr>
            <a:r>
              <a:rPr lang="en-US" sz="1600" dirty="0">
                <a:latin typeface="KG Neatly Printed" panose="02000506000000020003" pitchFamily="2" charset="0"/>
                <a:ea typeface="HelloSmartie" pitchFamily="2" charset="0"/>
              </a:rPr>
              <a:t>Write numbers 0-20</a:t>
            </a:r>
          </a:p>
          <a:p>
            <a:pPr marL="342900" indent="-342900">
              <a:buAutoNum type="arabicPeriod"/>
            </a:pPr>
            <a:r>
              <a:rPr lang="en-US" sz="1600" dirty="0">
                <a:latin typeface="KG Neatly Printed" panose="02000506000000020003" pitchFamily="2" charset="0"/>
                <a:ea typeface="HelloSmartie" pitchFamily="2" charset="0"/>
              </a:rPr>
              <a:t>Count objects 0-20</a:t>
            </a:r>
          </a:p>
        </p:txBody>
      </p:sp>
      <p:sp>
        <p:nvSpPr>
          <p:cNvPr id="22" name="TextBox 21"/>
          <p:cNvSpPr txBox="1"/>
          <p:nvPr/>
        </p:nvSpPr>
        <p:spPr>
          <a:xfrm>
            <a:off x="2963832" y="7455260"/>
            <a:ext cx="2264695" cy="1077218"/>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Count to 100 by ones and tens</a:t>
            </a:r>
          </a:p>
          <a:p>
            <a:pPr marL="342900" indent="-342900">
              <a:buAutoNum type="arabicPeriod"/>
            </a:pPr>
            <a:r>
              <a:rPr lang="en-US" sz="1600" dirty="0">
                <a:latin typeface="KG Neatly Printed" panose="02000506000000020003" pitchFamily="2" charset="0"/>
                <a:ea typeface="HelloSmartie" pitchFamily="2" charset="0"/>
              </a:rPr>
              <a:t>Fluently add/subtract to 5</a:t>
            </a:r>
          </a:p>
        </p:txBody>
      </p:sp>
      <p:sp>
        <p:nvSpPr>
          <p:cNvPr id="23" name="TextBox 22"/>
          <p:cNvSpPr txBox="1"/>
          <p:nvPr/>
        </p:nvSpPr>
        <p:spPr>
          <a:xfrm>
            <a:off x="5387026" y="1862582"/>
            <a:ext cx="1290500" cy="1323439"/>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Write first name </a:t>
            </a:r>
          </a:p>
          <a:p>
            <a:pPr marL="342900" indent="-342900">
              <a:buAutoNum type="arabicPeriod"/>
            </a:pPr>
            <a:r>
              <a:rPr lang="en-US" sz="1600" dirty="0">
                <a:latin typeface="KG Neatly Printed" panose="02000506000000020003" pitchFamily="2" charset="0"/>
                <a:ea typeface="HelloSmartie" pitchFamily="2" charset="0"/>
              </a:rPr>
              <a:t>Form letters</a:t>
            </a:r>
          </a:p>
          <a:p>
            <a:endParaRPr lang="en-US" sz="1600" dirty="0">
              <a:latin typeface="KG Neatly Printed" panose="02000506000000020003" pitchFamily="2" charset="0"/>
              <a:ea typeface="HelloSmartie" pitchFamily="2" charset="0"/>
            </a:endParaRPr>
          </a:p>
        </p:txBody>
      </p:sp>
      <p:sp>
        <p:nvSpPr>
          <p:cNvPr id="24" name="TextBox 23"/>
          <p:cNvSpPr txBox="1"/>
          <p:nvPr/>
        </p:nvSpPr>
        <p:spPr>
          <a:xfrm>
            <a:off x="5387026" y="3507270"/>
            <a:ext cx="1630306" cy="1815882"/>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Write 1 </a:t>
            </a:r>
          </a:p>
          <a:p>
            <a:r>
              <a:rPr lang="en-US" sz="1600" dirty="0">
                <a:latin typeface="KG Neatly Printed" panose="02000506000000020003" pitchFamily="2" charset="0"/>
                <a:ea typeface="HelloSmartie" pitchFamily="2" charset="0"/>
              </a:rPr>
              <a:t>sentence with a capital letter,</a:t>
            </a:r>
          </a:p>
          <a:p>
            <a:r>
              <a:rPr lang="en-US" sz="1600" dirty="0">
                <a:latin typeface="KG Neatly Printed" panose="02000506000000020003" pitchFamily="2" charset="0"/>
                <a:ea typeface="HelloSmartie" pitchFamily="2" charset="0"/>
              </a:rPr>
              <a:t>spaces between words and a punctuation mark</a:t>
            </a:r>
          </a:p>
          <a:p>
            <a:endParaRPr lang="en-US" sz="1600" dirty="0">
              <a:latin typeface="KG Neatly Printed" panose="02000506000000020003" pitchFamily="2" charset="0"/>
              <a:ea typeface="HelloSmartie" pitchFamily="2" charset="0"/>
            </a:endParaRPr>
          </a:p>
        </p:txBody>
      </p:sp>
      <p:sp>
        <p:nvSpPr>
          <p:cNvPr id="25" name="TextBox 24"/>
          <p:cNvSpPr txBox="1"/>
          <p:nvPr/>
        </p:nvSpPr>
        <p:spPr>
          <a:xfrm>
            <a:off x="5391037" y="5256902"/>
            <a:ext cx="1630306" cy="2062103"/>
          </a:xfrm>
          <a:prstGeom prst="rect">
            <a:avLst/>
          </a:prstGeom>
          <a:noFill/>
        </p:spPr>
        <p:txBody>
          <a:bodyPr wrap="square" rtlCol="0">
            <a:spAutoFit/>
          </a:bodyPr>
          <a:lstStyle/>
          <a:p>
            <a:pPr marL="342900" indent="-342900">
              <a:buAutoNum type="arabicPeriod"/>
            </a:pPr>
            <a:r>
              <a:rPr lang="en-US" sz="1600" dirty="0">
                <a:latin typeface="KG Neatly Printed" panose="02000506000000020003" pitchFamily="2" charset="0"/>
                <a:ea typeface="HelloSmartie" pitchFamily="2" charset="0"/>
              </a:rPr>
              <a:t>Write 2 </a:t>
            </a:r>
          </a:p>
          <a:p>
            <a:r>
              <a:rPr lang="en-US" sz="1600" dirty="0">
                <a:latin typeface="KG Neatly Printed" panose="02000506000000020003" pitchFamily="2" charset="0"/>
                <a:ea typeface="HelloSmartie" pitchFamily="2" charset="0"/>
              </a:rPr>
              <a:t>sentences with a capital letter,</a:t>
            </a:r>
          </a:p>
          <a:p>
            <a:r>
              <a:rPr lang="en-US" sz="1600" dirty="0">
                <a:latin typeface="KG Neatly Printed" panose="02000506000000020003" pitchFamily="2" charset="0"/>
                <a:ea typeface="HelloSmartie" pitchFamily="2" charset="0"/>
              </a:rPr>
              <a:t>spaces between words and a punctuation mark with some details</a:t>
            </a:r>
          </a:p>
          <a:p>
            <a:endParaRPr lang="en-US" sz="1600" dirty="0">
              <a:latin typeface="KG Neatly Printed" panose="02000506000000020003" pitchFamily="2" charset="0"/>
              <a:ea typeface="HelloSmartie" pitchFamily="2" charset="0"/>
            </a:endParaRPr>
          </a:p>
        </p:txBody>
      </p:sp>
      <p:sp>
        <p:nvSpPr>
          <p:cNvPr id="26" name="TextBox 25"/>
          <p:cNvSpPr txBox="1"/>
          <p:nvPr/>
        </p:nvSpPr>
        <p:spPr>
          <a:xfrm>
            <a:off x="5427239" y="7119126"/>
            <a:ext cx="1382688" cy="2092881"/>
          </a:xfrm>
          <a:prstGeom prst="rect">
            <a:avLst/>
          </a:prstGeom>
          <a:noFill/>
        </p:spPr>
        <p:txBody>
          <a:bodyPr wrap="square" rtlCol="0">
            <a:spAutoFit/>
          </a:bodyPr>
          <a:lstStyle/>
          <a:p>
            <a:r>
              <a:rPr lang="en-US" sz="1300" dirty="0">
                <a:latin typeface="KG Neatly Printed" panose="02000506000000020003" pitchFamily="2" charset="0"/>
                <a:ea typeface="HelloSmartie" pitchFamily="2" charset="0"/>
              </a:rPr>
              <a:t>1. Write 3 </a:t>
            </a:r>
          </a:p>
          <a:p>
            <a:r>
              <a:rPr lang="en-US" sz="1300" dirty="0">
                <a:latin typeface="KG Neatly Printed" panose="02000506000000020003" pitchFamily="2" charset="0"/>
                <a:ea typeface="HelloSmartie" pitchFamily="2" charset="0"/>
              </a:rPr>
              <a:t>sentences with a capital letter,</a:t>
            </a:r>
          </a:p>
          <a:p>
            <a:r>
              <a:rPr lang="en-US" sz="1300" dirty="0">
                <a:latin typeface="KG Neatly Printed" panose="02000506000000020003" pitchFamily="2" charset="0"/>
                <a:ea typeface="HelloSmartie" pitchFamily="2" charset="0"/>
              </a:rPr>
              <a:t>spaces between words and a punctuation mark with some details</a:t>
            </a:r>
          </a:p>
          <a:p>
            <a:r>
              <a:rPr lang="en-US" sz="1300" dirty="0">
                <a:latin typeface="KG Neatly Printed" panose="02000506000000020003" pitchFamily="2" charset="0"/>
                <a:ea typeface="HelloSmartie" pitchFamily="2" charset="0"/>
              </a:rPr>
              <a:t>and correctly spelled sight words</a:t>
            </a:r>
          </a:p>
          <a:p>
            <a:endParaRPr lang="en-US" sz="1300" dirty="0">
              <a:latin typeface="KG Neatly Printed" panose="02000506000000020003" pitchFamily="2" charset="0"/>
              <a:ea typeface="HelloSmartie" pitchFamily="2" charset="0"/>
            </a:endParaRPr>
          </a:p>
        </p:txBody>
      </p:sp>
      <p:pic>
        <p:nvPicPr>
          <p:cNvPr id="27" name="Picture 2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2401" y="8799"/>
            <a:ext cx="1098155" cy="944936"/>
          </a:xfrm>
          <a:prstGeom prst="rect">
            <a:avLst/>
          </a:prstGeom>
        </p:spPr>
      </p:pic>
      <p:pic>
        <p:nvPicPr>
          <p:cNvPr id="28" name="Picture 2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597143" y="32134"/>
            <a:ext cx="1155103" cy="940034"/>
          </a:xfrm>
          <a:prstGeom prst="rect">
            <a:avLst/>
          </a:prstGeom>
        </p:spPr>
      </p:pic>
    </p:spTree>
    <p:extLst>
      <p:ext uri="{BB962C8B-B14F-4D97-AF65-F5344CB8AC3E}">
        <p14:creationId xmlns:p14="http://schemas.microsoft.com/office/powerpoint/2010/main" val="33023840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75060" y="163576"/>
            <a:ext cx="5372048" cy="830997"/>
          </a:xfrm>
          <a:prstGeom prst="rect">
            <a:avLst/>
          </a:prstGeom>
          <a:noFill/>
        </p:spPr>
        <p:txBody>
          <a:bodyPr wrap="none" rtlCol="0">
            <a:spAutoFit/>
          </a:bodyPr>
          <a:lstStyle/>
          <a:p>
            <a:r>
              <a:rPr lang="en-US" sz="4800" u="sng" dirty="0">
                <a:latin typeface="KG Behind These Hazel Eyes" panose="02000506000000020004" pitchFamily="2" charset="0"/>
                <a:ea typeface="HelloSmartie" pitchFamily="2" charset="0"/>
              </a:rPr>
              <a:t>Class Work Codes</a:t>
            </a:r>
          </a:p>
        </p:txBody>
      </p:sp>
      <p:sp>
        <p:nvSpPr>
          <p:cNvPr id="7" name="TextBox 6"/>
          <p:cNvSpPr txBox="1"/>
          <p:nvPr/>
        </p:nvSpPr>
        <p:spPr>
          <a:xfrm>
            <a:off x="32084" y="685800"/>
            <a:ext cx="6858000" cy="2677656"/>
          </a:xfrm>
          <a:prstGeom prst="rect">
            <a:avLst/>
          </a:prstGeom>
          <a:noFill/>
        </p:spPr>
        <p:txBody>
          <a:bodyPr wrap="square" rtlCol="0">
            <a:spAutoFit/>
          </a:bodyPr>
          <a:lstStyle/>
          <a:p>
            <a:pPr algn="ctr"/>
            <a:endParaRPr lang="en-US" sz="2400" dirty="0">
              <a:latin typeface="KG Neatly Printed" panose="02000506000000020003" pitchFamily="2" charset="0"/>
              <a:ea typeface="HelloSmartie" pitchFamily="2" charset="0"/>
            </a:endParaRPr>
          </a:p>
          <a:p>
            <a:r>
              <a:rPr lang="en-US" sz="2400" dirty="0">
                <a:latin typeface="KG Neatly Printed" panose="02000506000000020003" pitchFamily="2" charset="0"/>
                <a:ea typeface="HelloSmartie" pitchFamily="2" charset="0"/>
              </a:rPr>
              <a:t>Some assignments completed in class are considered practice and do not receive a letter grade. Instead I will use the following marks, which will reflect their performance and effort on the assignment.</a:t>
            </a:r>
          </a:p>
          <a:p>
            <a:pPr algn="ctr"/>
            <a:endParaRPr lang="en-US" sz="2400" dirty="0">
              <a:latin typeface="KG Neatly Printed" panose="02000506000000020003" pitchFamily="2" charset="0"/>
              <a:ea typeface="HelloSmartie" pitchFamily="2" charset="0"/>
            </a:endParaRPr>
          </a:p>
          <a:p>
            <a:pPr algn="ctr"/>
            <a:endParaRPr lang="en-US" sz="2400" dirty="0">
              <a:latin typeface="KG Neatly Printed" panose="02000506000000020003" pitchFamily="2" charset="0"/>
              <a:ea typeface="HelloSmartie" pitchFamily="2" charset="0"/>
            </a:endParaRPr>
          </a:p>
        </p:txBody>
      </p:sp>
      <p:graphicFrame>
        <p:nvGraphicFramePr>
          <p:cNvPr id="2" name="Table 1"/>
          <p:cNvGraphicFramePr>
            <a:graphicFrameLocks noGrp="1"/>
          </p:cNvGraphicFramePr>
          <p:nvPr>
            <p:extLst>
              <p:ext uri="{D42A27DB-BD31-4B8C-83A1-F6EECF244321}">
                <p14:modId xmlns:p14="http://schemas.microsoft.com/office/powerpoint/2010/main" val="413898357"/>
              </p:ext>
            </p:extLst>
          </p:nvPr>
        </p:nvGraphicFramePr>
        <p:xfrm>
          <a:off x="114300" y="2845832"/>
          <a:ext cx="6629400" cy="5844063"/>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20000"/>
                    </a:ext>
                  </a:extLst>
                </a:gridCol>
                <a:gridCol w="5410200">
                  <a:extLst>
                    <a:ext uri="{9D8B030D-6E8A-4147-A177-3AD203B41FA5}">
                      <a16:colId xmlns:a16="http://schemas.microsoft.com/office/drawing/2014/main" val="20001"/>
                    </a:ext>
                  </a:extLst>
                </a:gridCol>
              </a:tblGrid>
              <a:tr h="1948021">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948021">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948021">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14" name="5-Point Star 13"/>
          <p:cNvSpPr/>
          <p:nvPr/>
        </p:nvSpPr>
        <p:spPr>
          <a:xfrm>
            <a:off x="228600" y="3308604"/>
            <a:ext cx="914400" cy="914400"/>
          </a:xfrm>
          <a:prstGeom prst="star5">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2" descr="http://www.davepaladino.com/wp-content/uploads/2015/06/Check-Mark-Clip-Art.jpg"/>
          <p:cNvPicPr>
            <a:picLocks noChangeAspect="1" noChangeArrowheads="1"/>
          </p:cNvPicPr>
          <p:nvPr/>
        </p:nvPicPr>
        <p:blipFill>
          <a:blip r:embed="rId2" cstate="print"/>
          <a:srcRect/>
          <a:stretch>
            <a:fillRect/>
          </a:stretch>
        </p:blipFill>
        <p:spPr bwMode="auto">
          <a:xfrm>
            <a:off x="233570" y="5270189"/>
            <a:ext cx="909430" cy="838200"/>
          </a:xfrm>
          <a:prstGeom prst="rect">
            <a:avLst/>
          </a:prstGeom>
          <a:noFill/>
        </p:spPr>
      </p:pic>
      <p:pic>
        <p:nvPicPr>
          <p:cNvPr id="17" name="Picture 2" descr="http://www.davepaladino.com/wp-content/uploads/2015/06/Check-Mark-Clip-Art.jpg"/>
          <p:cNvPicPr>
            <a:picLocks noChangeAspect="1" noChangeArrowheads="1"/>
          </p:cNvPicPr>
          <p:nvPr/>
        </p:nvPicPr>
        <p:blipFill>
          <a:blip r:embed="rId2" cstate="print"/>
          <a:srcRect/>
          <a:stretch>
            <a:fillRect/>
          </a:stretch>
        </p:blipFill>
        <p:spPr bwMode="auto">
          <a:xfrm>
            <a:off x="249612" y="7278707"/>
            <a:ext cx="909430" cy="838200"/>
          </a:xfrm>
          <a:prstGeom prst="rect">
            <a:avLst/>
          </a:prstGeom>
          <a:noFill/>
        </p:spPr>
      </p:pic>
      <p:sp>
        <p:nvSpPr>
          <p:cNvPr id="18" name="Rectangle 17"/>
          <p:cNvSpPr/>
          <p:nvPr/>
        </p:nvSpPr>
        <p:spPr>
          <a:xfrm>
            <a:off x="922464" y="7717860"/>
            <a:ext cx="309770" cy="75473"/>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1422673" y="3001501"/>
            <a:ext cx="5321027" cy="1692771"/>
          </a:xfrm>
          <a:prstGeom prst="rect">
            <a:avLst/>
          </a:prstGeom>
          <a:noFill/>
        </p:spPr>
        <p:txBody>
          <a:bodyPr wrap="square" rtlCol="0">
            <a:spAutoFit/>
          </a:bodyPr>
          <a:lstStyle/>
          <a:p>
            <a:r>
              <a:rPr lang="en-US" sz="2600" dirty="0">
                <a:latin typeface="KG Neatly Printed" panose="02000506000000020003" pitchFamily="2" charset="0"/>
                <a:ea typeface="HelloSmartie" pitchFamily="2" charset="0"/>
              </a:rPr>
              <a:t>A star on the paper/assignment indicates that the student grasped the concept or skill, directions were followed and the student put forth effort. </a:t>
            </a:r>
          </a:p>
        </p:txBody>
      </p:sp>
      <p:sp>
        <p:nvSpPr>
          <p:cNvPr id="20" name="TextBox 19"/>
          <p:cNvSpPr txBox="1"/>
          <p:nvPr/>
        </p:nvSpPr>
        <p:spPr>
          <a:xfrm>
            <a:off x="1318670" y="5321587"/>
            <a:ext cx="5498222" cy="892552"/>
          </a:xfrm>
          <a:prstGeom prst="rect">
            <a:avLst/>
          </a:prstGeom>
          <a:noFill/>
        </p:spPr>
        <p:txBody>
          <a:bodyPr wrap="square" rtlCol="0">
            <a:spAutoFit/>
          </a:bodyPr>
          <a:lstStyle/>
          <a:p>
            <a:r>
              <a:rPr lang="en-US" sz="2600" dirty="0">
                <a:latin typeface="KG Neatly Printed" panose="02000506000000020003" pitchFamily="2" charset="0"/>
                <a:ea typeface="HelloSmartie" pitchFamily="2" charset="0"/>
              </a:rPr>
              <a:t>A check on the paper/assignment means there were some mistakes or directions were missed. </a:t>
            </a:r>
          </a:p>
        </p:txBody>
      </p:sp>
      <p:sp>
        <p:nvSpPr>
          <p:cNvPr id="21" name="TextBox 20"/>
          <p:cNvSpPr txBox="1"/>
          <p:nvPr/>
        </p:nvSpPr>
        <p:spPr>
          <a:xfrm>
            <a:off x="1406631" y="6890399"/>
            <a:ext cx="5313006" cy="1692771"/>
          </a:xfrm>
          <a:prstGeom prst="rect">
            <a:avLst/>
          </a:prstGeom>
          <a:noFill/>
        </p:spPr>
        <p:txBody>
          <a:bodyPr wrap="square" rtlCol="0">
            <a:spAutoFit/>
          </a:bodyPr>
          <a:lstStyle/>
          <a:p>
            <a:r>
              <a:rPr lang="en-US" sz="2600" dirty="0">
                <a:latin typeface="KG Neatly Printed" panose="02000506000000020003" pitchFamily="2" charset="0"/>
                <a:ea typeface="HelloSmartie" pitchFamily="2" charset="0"/>
              </a:rPr>
              <a:t>A check minus on the paper/assignment</a:t>
            </a:r>
          </a:p>
          <a:p>
            <a:r>
              <a:rPr lang="en-US" sz="2600" dirty="0">
                <a:latin typeface="KG Neatly Printed" panose="02000506000000020003" pitchFamily="2" charset="0"/>
                <a:ea typeface="HelloSmartie" pitchFamily="2" charset="0"/>
              </a:rPr>
              <a:t>indicates that directions were not followed, assignment was incomplete, or the student did not grasp the skill or concept.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604" y="115243"/>
            <a:ext cx="4444486" cy="461665"/>
          </a:xfrm>
          <a:prstGeom prst="rect">
            <a:avLst/>
          </a:prstGeom>
          <a:noFill/>
        </p:spPr>
        <p:txBody>
          <a:bodyPr wrap="none" rtlCol="0">
            <a:spAutoFit/>
          </a:bodyPr>
          <a:lstStyle/>
          <a:p>
            <a:r>
              <a:rPr lang="en-US" sz="2400" u="sng" dirty="0">
                <a:latin typeface="KG Behind These Hazel Eyes" panose="02000506000000020004" pitchFamily="2" charset="0"/>
                <a:ea typeface="HelloSmartie" pitchFamily="2" charset="0"/>
              </a:rPr>
              <a:t> Kindergarten Grading Policy</a:t>
            </a:r>
          </a:p>
        </p:txBody>
      </p:sp>
      <p:sp>
        <p:nvSpPr>
          <p:cNvPr id="7" name="TextBox 6"/>
          <p:cNvSpPr txBox="1"/>
          <p:nvPr/>
        </p:nvSpPr>
        <p:spPr>
          <a:xfrm>
            <a:off x="-14148" y="635673"/>
            <a:ext cx="6976606" cy="3785652"/>
          </a:xfrm>
          <a:prstGeom prst="rect">
            <a:avLst/>
          </a:prstGeom>
          <a:noFill/>
        </p:spPr>
        <p:txBody>
          <a:bodyPr wrap="square" rtlCol="0">
            <a:spAutoFit/>
          </a:bodyPr>
          <a:lstStyle/>
          <a:p>
            <a:r>
              <a:rPr lang="en-US" sz="1600" dirty="0">
                <a:latin typeface="KG Neatly Printed" panose="02000506000000020003" pitchFamily="2" charset="0"/>
                <a:ea typeface="HelloSmartie" pitchFamily="2" charset="0"/>
              </a:rPr>
              <a:t>Kindergarten students will not receive grades on the first quarter report card. A mandatory </a:t>
            </a:r>
            <a:r>
              <a:rPr lang="en-US" dirty="0">
                <a:latin typeface="KG Neatly Printed" panose="02000506000000020003" pitchFamily="2" charset="0"/>
                <a:ea typeface="HelloSmartie" pitchFamily="2" charset="0"/>
              </a:rPr>
              <a:t>parent-teacher conference will take place in late September or early October where we will discuss your child’s academics, behavior and work/study skills.</a:t>
            </a:r>
          </a:p>
          <a:p>
            <a:endParaRPr lang="en-US" dirty="0">
              <a:latin typeface="KG Neatly Printed" panose="02000506000000020003" pitchFamily="2" charset="0"/>
              <a:ea typeface="HelloSmartie" pitchFamily="2" charset="0"/>
            </a:endParaRPr>
          </a:p>
          <a:p>
            <a:r>
              <a:rPr lang="en-US" dirty="0">
                <a:latin typeface="KG Neatly Printed" panose="02000506000000020003" pitchFamily="2" charset="0"/>
                <a:ea typeface="HelloSmartie" pitchFamily="2" charset="0"/>
              </a:rPr>
              <a:t>Letter grades will be given to kindergarten students starting the second quarter. Grades will be averaged as follows: 80% assessment and 20% class work. You will receive your Parent Portal password at our conference and you will be able to view your child’s grades online. </a:t>
            </a:r>
          </a:p>
          <a:p>
            <a:pPr algn="ctr"/>
            <a:r>
              <a:rPr lang="en-US" b="1" dirty="0">
                <a:latin typeface="KG Neatly Printed" panose="02000506000000020003" pitchFamily="2" charset="0"/>
                <a:ea typeface="HelloSmartie" pitchFamily="2" charset="0"/>
              </a:rPr>
              <a:t>Students will receive the following grades on schoolwork and on report cards:</a:t>
            </a:r>
            <a:r>
              <a:rPr lang="en-US" sz="1600" b="1" dirty="0">
                <a:latin typeface="KG Neatly Printed" panose="02000506000000020003" pitchFamily="2" charset="0"/>
                <a:ea typeface="HelloSmartie" pitchFamily="2" charset="0"/>
              </a:rPr>
              <a:t/>
            </a:r>
            <a:br>
              <a:rPr lang="en-US" sz="1600" b="1" dirty="0">
                <a:latin typeface="KG Neatly Printed" panose="02000506000000020003" pitchFamily="2" charset="0"/>
                <a:ea typeface="HelloSmartie" pitchFamily="2" charset="0"/>
              </a:rPr>
            </a:br>
            <a:endParaRPr lang="en-US" sz="1600" b="1" dirty="0">
              <a:latin typeface="KG Neatly Printed" panose="02000506000000020003" pitchFamily="2" charset="0"/>
              <a:ea typeface="HelloSmartie" pitchFamily="2" charset="0"/>
            </a:endParaRPr>
          </a:p>
          <a:p>
            <a:endParaRPr lang="en-US" sz="1600" dirty="0">
              <a:latin typeface="KG Neatly Printed" panose="02000506000000020003" pitchFamily="2" charset="0"/>
              <a:ea typeface="HelloSmartie" pitchFamily="2" charset="0"/>
            </a:endParaRPr>
          </a:p>
          <a:p>
            <a:endParaRPr lang="en-US" sz="1600" dirty="0">
              <a:latin typeface="KG Neatly Printed" panose="02000506000000020003" pitchFamily="2" charset="0"/>
              <a:ea typeface="HelloSmartie" pitchFamily="2" charset="0"/>
            </a:endParaRPr>
          </a:p>
          <a:p>
            <a:endParaRPr lang="en-US" sz="1600" dirty="0">
              <a:latin typeface="KG Neatly Printed" panose="02000506000000020003" pitchFamily="2" charset="0"/>
              <a:ea typeface="HelloSmartie" pitchFamily="2" charset="0"/>
            </a:endParaRPr>
          </a:p>
          <a:p>
            <a:endParaRPr lang="en-US" sz="1600" dirty="0">
              <a:latin typeface="KG Neatly Printed" panose="02000506000000020003" pitchFamily="2" charset="0"/>
              <a:ea typeface="HelloSmartie" pitchFamily="2"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79758763"/>
              </p:ext>
            </p:extLst>
          </p:nvPr>
        </p:nvGraphicFramePr>
        <p:xfrm>
          <a:off x="75649" y="3200400"/>
          <a:ext cx="6705600" cy="1219200"/>
        </p:xfrm>
        <a:graphic>
          <a:graphicData uri="http://schemas.openxmlformats.org/drawingml/2006/table">
            <a:tbl>
              <a:tblPr firstRow="1" firstCol="1" bandRow="1">
                <a:tableStyleId>{5C22544A-7EE6-4342-B048-85BDC9FD1C3A}</a:tableStyleId>
              </a:tblPr>
              <a:tblGrid>
                <a:gridCol w="821938">
                  <a:extLst>
                    <a:ext uri="{9D8B030D-6E8A-4147-A177-3AD203B41FA5}">
                      <a16:colId xmlns:a16="http://schemas.microsoft.com/office/drawing/2014/main" val="20000"/>
                    </a:ext>
                  </a:extLst>
                </a:gridCol>
                <a:gridCol w="5883662">
                  <a:extLst>
                    <a:ext uri="{9D8B030D-6E8A-4147-A177-3AD203B41FA5}">
                      <a16:colId xmlns:a16="http://schemas.microsoft.com/office/drawing/2014/main" val="20001"/>
                    </a:ext>
                  </a:extLst>
                </a:gridCol>
              </a:tblGrid>
              <a:tr h="278108">
                <a:tc>
                  <a:txBody>
                    <a:bodyPr/>
                    <a:lstStyle/>
                    <a:p>
                      <a:pPr algn="ctr"/>
                      <a:r>
                        <a:rPr lang="en-US" sz="2000" dirty="0">
                          <a:solidFill>
                            <a:schemeClr val="tx1"/>
                          </a:solidFill>
                          <a:effectLst/>
                          <a:latin typeface="KG Behind These Hazel Eyes" panose="02000506000000020004" pitchFamily="2" charset="0"/>
                        </a:rPr>
                        <a:t>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800" b="0" dirty="0">
                          <a:solidFill>
                            <a:schemeClr val="tx1"/>
                          </a:solidFill>
                          <a:effectLst/>
                          <a:latin typeface="KG Neatly Printed" panose="02000506000000020003" pitchFamily="2" charset="0"/>
                        </a:rPr>
                        <a:t>90% proficiency</a:t>
                      </a:r>
                      <a:endParaRPr lang="en-US" sz="1800" b="0" dirty="0">
                        <a:solidFill>
                          <a:schemeClr val="tx1"/>
                        </a:solidFill>
                        <a:effectLst/>
                        <a:latin typeface="KG Neatly Printed" panose="02000506000000020003" pitchFamily="2"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278108">
                <a:tc>
                  <a:txBody>
                    <a:bodyPr/>
                    <a:lstStyle/>
                    <a:p>
                      <a:pPr algn="ctr"/>
                      <a:r>
                        <a:rPr lang="en-US" sz="2000" dirty="0">
                          <a:solidFill>
                            <a:schemeClr val="tx1"/>
                          </a:solidFill>
                          <a:effectLst/>
                          <a:latin typeface="KG Behind These Hazel Eyes" panose="02000506000000020004" pitchFamily="2" charset="0"/>
                        </a:rPr>
                        <a:t>B</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800" dirty="0">
                          <a:effectLst/>
                          <a:latin typeface="KG Neatly Printed" panose="02000506000000020003" pitchFamily="2" charset="0"/>
                        </a:rPr>
                        <a:t>80% proficiency</a:t>
                      </a:r>
                      <a:endParaRPr lang="en-US" sz="1800" dirty="0">
                        <a:solidFill>
                          <a:srgbClr val="000000"/>
                        </a:solidFill>
                        <a:effectLst/>
                        <a:latin typeface="KG Neatly Printed" panose="02000506000000020003" pitchFamily="2"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278108">
                <a:tc>
                  <a:txBody>
                    <a:bodyPr/>
                    <a:lstStyle/>
                    <a:p>
                      <a:pPr algn="ctr"/>
                      <a:r>
                        <a:rPr lang="en-US" sz="2000" dirty="0">
                          <a:solidFill>
                            <a:schemeClr val="tx1"/>
                          </a:solidFill>
                          <a:effectLst/>
                          <a:latin typeface="KG Behind These Hazel Eyes" panose="02000506000000020004" pitchFamily="2" charset="0"/>
                        </a:rPr>
                        <a:t>C</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800">
                          <a:effectLst/>
                          <a:latin typeface="KG Neatly Printed" panose="02000506000000020003" pitchFamily="2" charset="0"/>
                        </a:rPr>
                        <a:t>70% proficiency</a:t>
                      </a:r>
                      <a:endParaRPr lang="en-US" sz="1800">
                        <a:solidFill>
                          <a:srgbClr val="000000"/>
                        </a:solidFill>
                        <a:effectLst/>
                        <a:latin typeface="KG Neatly Printed" panose="02000506000000020003" pitchFamily="2" charset="0"/>
                        <a:ea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304799">
                <a:tc>
                  <a:txBody>
                    <a:bodyPr/>
                    <a:lstStyle/>
                    <a:p>
                      <a:pPr algn="ctr"/>
                      <a:r>
                        <a:rPr lang="en-US" sz="2000" dirty="0">
                          <a:solidFill>
                            <a:schemeClr val="tx1"/>
                          </a:solidFill>
                          <a:effectLst/>
                          <a:latin typeface="KG Behind These Hazel Eyes" panose="02000506000000020004" pitchFamily="2" charset="0"/>
                        </a:rPr>
                        <a:t>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800" dirty="0">
                          <a:effectLst/>
                          <a:latin typeface="KG Neatly Printed" panose="02000506000000020003" pitchFamily="2" charset="0"/>
                        </a:rPr>
                        <a:t>69% and below</a:t>
                      </a:r>
                      <a:r>
                        <a:rPr lang="en-US" sz="1800" baseline="0" dirty="0">
                          <a:effectLst/>
                          <a:latin typeface="KG Neatly Printed" panose="02000506000000020003" pitchFamily="2" charset="0"/>
                        </a:rPr>
                        <a:t> - </a:t>
                      </a:r>
                      <a:r>
                        <a:rPr lang="en-US" sz="1800" dirty="0">
                          <a:effectLst/>
                          <a:latin typeface="KG Neatly Printed" panose="02000506000000020003" pitchFamily="2" charset="0"/>
                        </a:rPr>
                        <a:t>Not Meeting Grade Level Expectations/Standards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sp>
        <p:nvSpPr>
          <p:cNvPr id="16" name="TextBox 15"/>
          <p:cNvSpPr txBox="1"/>
          <p:nvPr/>
        </p:nvSpPr>
        <p:spPr>
          <a:xfrm>
            <a:off x="-32084" y="4495800"/>
            <a:ext cx="6947863" cy="353943"/>
          </a:xfrm>
          <a:prstGeom prst="rect">
            <a:avLst/>
          </a:prstGeom>
          <a:noFill/>
        </p:spPr>
        <p:txBody>
          <a:bodyPr wrap="square" rtlCol="0">
            <a:spAutoFit/>
          </a:bodyPr>
          <a:lstStyle/>
          <a:p>
            <a:r>
              <a:rPr lang="en-US" sz="1700" b="1" dirty="0">
                <a:latin typeface="KG Neatly Printed" panose="02000506000000020003" pitchFamily="2" charset="0"/>
                <a:ea typeface="HelloSmartie" pitchFamily="2" charset="0"/>
              </a:rPr>
              <a:t>Students’ class work and assessment grades in each subject area will be weighted accordingly:</a:t>
            </a:r>
          </a:p>
        </p:txBody>
      </p:sp>
      <p:graphicFrame>
        <p:nvGraphicFramePr>
          <p:cNvPr id="10" name="Table 9"/>
          <p:cNvGraphicFramePr>
            <a:graphicFrameLocks noGrp="1"/>
          </p:cNvGraphicFramePr>
          <p:nvPr>
            <p:extLst>
              <p:ext uri="{D42A27DB-BD31-4B8C-83A1-F6EECF244321}">
                <p14:modId xmlns:p14="http://schemas.microsoft.com/office/powerpoint/2010/main" val="654782905"/>
              </p:ext>
            </p:extLst>
          </p:nvPr>
        </p:nvGraphicFramePr>
        <p:xfrm>
          <a:off x="75649" y="4814664"/>
          <a:ext cx="6705598" cy="4176935"/>
        </p:xfrm>
        <a:graphic>
          <a:graphicData uri="http://schemas.openxmlformats.org/drawingml/2006/table">
            <a:tbl>
              <a:tblPr firstRow="1" bandRow="1">
                <a:tableStyleId>{5C22544A-7EE6-4342-B048-85BDC9FD1C3A}</a:tableStyleId>
              </a:tblPr>
              <a:tblGrid>
                <a:gridCol w="540602">
                  <a:extLst>
                    <a:ext uri="{9D8B030D-6E8A-4147-A177-3AD203B41FA5}">
                      <a16:colId xmlns:a16="http://schemas.microsoft.com/office/drawing/2014/main" val="20000"/>
                    </a:ext>
                  </a:extLst>
                </a:gridCol>
                <a:gridCol w="1541389">
                  <a:extLst>
                    <a:ext uri="{9D8B030D-6E8A-4147-A177-3AD203B41FA5}">
                      <a16:colId xmlns:a16="http://schemas.microsoft.com/office/drawing/2014/main" val="20001"/>
                    </a:ext>
                  </a:extLst>
                </a:gridCol>
                <a:gridCol w="1618458">
                  <a:extLst>
                    <a:ext uri="{9D8B030D-6E8A-4147-A177-3AD203B41FA5}">
                      <a16:colId xmlns:a16="http://schemas.microsoft.com/office/drawing/2014/main" val="20002"/>
                    </a:ext>
                  </a:extLst>
                </a:gridCol>
                <a:gridCol w="1481702">
                  <a:extLst>
                    <a:ext uri="{9D8B030D-6E8A-4147-A177-3AD203B41FA5}">
                      <a16:colId xmlns:a16="http://schemas.microsoft.com/office/drawing/2014/main" val="20003"/>
                    </a:ext>
                  </a:extLst>
                </a:gridCol>
                <a:gridCol w="1523447">
                  <a:extLst>
                    <a:ext uri="{9D8B030D-6E8A-4147-A177-3AD203B41FA5}">
                      <a16:colId xmlns:a16="http://schemas.microsoft.com/office/drawing/2014/main" val="20004"/>
                    </a:ext>
                  </a:extLst>
                </a:gridCol>
              </a:tblGrid>
              <a:tr h="392579">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1892178">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892178">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17" name="TextBox 16"/>
          <p:cNvSpPr txBox="1"/>
          <p:nvPr/>
        </p:nvSpPr>
        <p:spPr>
          <a:xfrm>
            <a:off x="609600" y="4857764"/>
            <a:ext cx="1484958" cy="307777"/>
          </a:xfrm>
          <a:prstGeom prst="rect">
            <a:avLst/>
          </a:prstGeom>
          <a:noFill/>
        </p:spPr>
        <p:txBody>
          <a:bodyPr wrap="none" rtlCol="0">
            <a:spAutoFit/>
          </a:bodyPr>
          <a:lstStyle/>
          <a:p>
            <a:r>
              <a:rPr lang="en-US" sz="1400" dirty="0">
                <a:latin typeface="KG Behind These Hazel Eyes" panose="02000506000000020004" pitchFamily="2" charset="0"/>
                <a:ea typeface="HelloSmartie" pitchFamily="2" charset="0"/>
              </a:rPr>
              <a:t>Language Arts</a:t>
            </a:r>
          </a:p>
        </p:txBody>
      </p:sp>
      <p:sp>
        <p:nvSpPr>
          <p:cNvPr id="18" name="TextBox 17"/>
          <p:cNvSpPr txBox="1"/>
          <p:nvPr/>
        </p:nvSpPr>
        <p:spPr>
          <a:xfrm>
            <a:off x="2656583" y="4876311"/>
            <a:ext cx="606320" cy="307777"/>
          </a:xfrm>
          <a:prstGeom prst="rect">
            <a:avLst/>
          </a:prstGeom>
          <a:noFill/>
        </p:spPr>
        <p:txBody>
          <a:bodyPr wrap="none" rtlCol="0">
            <a:spAutoFit/>
          </a:bodyPr>
          <a:lstStyle/>
          <a:p>
            <a:r>
              <a:rPr lang="en-US" sz="1400" dirty="0">
                <a:latin typeface="KG Behind These Hazel Eyes" panose="02000506000000020004" pitchFamily="2" charset="0"/>
                <a:ea typeface="HelloSmartie" pitchFamily="2" charset="0"/>
              </a:rPr>
              <a:t>Math</a:t>
            </a:r>
          </a:p>
        </p:txBody>
      </p:sp>
      <p:sp>
        <p:nvSpPr>
          <p:cNvPr id="19" name="TextBox 18"/>
          <p:cNvSpPr txBox="1"/>
          <p:nvPr/>
        </p:nvSpPr>
        <p:spPr>
          <a:xfrm>
            <a:off x="4174471" y="4876310"/>
            <a:ext cx="847604" cy="307777"/>
          </a:xfrm>
          <a:prstGeom prst="rect">
            <a:avLst/>
          </a:prstGeom>
          <a:noFill/>
        </p:spPr>
        <p:txBody>
          <a:bodyPr wrap="none" rtlCol="0">
            <a:spAutoFit/>
          </a:bodyPr>
          <a:lstStyle/>
          <a:p>
            <a:r>
              <a:rPr lang="en-US" sz="1400" dirty="0">
                <a:latin typeface="KG Behind These Hazel Eyes" panose="02000506000000020004" pitchFamily="2" charset="0"/>
                <a:ea typeface="HelloSmartie" pitchFamily="2" charset="0"/>
              </a:rPr>
              <a:t>Science</a:t>
            </a:r>
          </a:p>
        </p:txBody>
      </p:sp>
      <p:sp>
        <p:nvSpPr>
          <p:cNvPr id="20" name="TextBox 19"/>
          <p:cNvSpPr txBox="1"/>
          <p:nvPr/>
        </p:nvSpPr>
        <p:spPr>
          <a:xfrm>
            <a:off x="5385716" y="4857764"/>
            <a:ext cx="1357166" cy="307777"/>
          </a:xfrm>
          <a:prstGeom prst="rect">
            <a:avLst/>
          </a:prstGeom>
          <a:noFill/>
        </p:spPr>
        <p:txBody>
          <a:bodyPr wrap="none" rtlCol="0">
            <a:spAutoFit/>
          </a:bodyPr>
          <a:lstStyle/>
          <a:p>
            <a:r>
              <a:rPr lang="en-US" sz="1400" dirty="0">
                <a:latin typeface="KG Behind These Hazel Eyes" panose="02000506000000020004" pitchFamily="2" charset="0"/>
                <a:ea typeface="HelloSmartie" pitchFamily="2" charset="0"/>
              </a:rPr>
              <a:t>Social Studies</a:t>
            </a:r>
          </a:p>
        </p:txBody>
      </p:sp>
      <p:sp>
        <p:nvSpPr>
          <p:cNvPr id="21" name="TextBox 20"/>
          <p:cNvSpPr txBox="1"/>
          <p:nvPr/>
        </p:nvSpPr>
        <p:spPr>
          <a:xfrm rot="16200000">
            <a:off x="-510891" y="5986077"/>
            <a:ext cx="1665136" cy="323165"/>
          </a:xfrm>
          <a:prstGeom prst="rect">
            <a:avLst/>
          </a:prstGeom>
          <a:noFill/>
        </p:spPr>
        <p:txBody>
          <a:bodyPr wrap="none" rtlCol="0">
            <a:spAutoFit/>
          </a:bodyPr>
          <a:lstStyle/>
          <a:p>
            <a:r>
              <a:rPr lang="en-US" sz="1500" dirty="0">
                <a:latin typeface="KG Behind These Hazel Eyes" panose="02000506000000020004" pitchFamily="2" charset="0"/>
                <a:ea typeface="HelloSmartie" pitchFamily="2" charset="0"/>
              </a:rPr>
              <a:t>Classwork – 20 %</a:t>
            </a:r>
          </a:p>
        </p:txBody>
      </p:sp>
      <p:sp>
        <p:nvSpPr>
          <p:cNvPr id="22" name="TextBox 21"/>
          <p:cNvSpPr txBox="1"/>
          <p:nvPr/>
        </p:nvSpPr>
        <p:spPr>
          <a:xfrm>
            <a:off x="567705" y="5593220"/>
            <a:ext cx="1645643" cy="1169551"/>
          </a:xfrm>
          <a:prstGeom prst="rect">
            <a:avLst/>
          </a:prstGeom>
          <a:noFill/>
        </p:spPr>
        <p:txBody>
          <a:bodyPr wrap="none" rtlCol="0">
            <a:spAutoFit/>
          </a:bodyPr>
          <a:lstStyle/>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Wonders Workbook</a:t>
            </a:r>
          </a:p>
          <a:p>
            <a:r>
              <a:rPr lang="en-US" sz="1400" dirty="0">
                <a:latin typeface="KG Neatly Printed" panose="02000506000000020003" pitchFamily="2" charset="0"/>
                <a:ea typeface="HelloSmartie" pitchFamily="2" charset="0"/>
              </a:rPr>
              <a:t>       Pages</a:t>
            </a:r>
          </a:p>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Independent Work </a:t>
            </a:r>
          </a:p>
          <a:p>
            <a:r>
              <a:rPr lang="en-US" sz="1400" dirty="0">
                <a:latin typeface="KG Neatly Printed" panose="02000506000000020003" pitchFamily="2" charset="0"/>
                <a:ea typeface="HelloSmartie" pitchFamily="2" charset="0"/>
              </a:rPr>
              <a:t>       Assignments</a:t>
            </a:r>
          </a:p>
        </p:txBody>
      </p:sp>
      <p:sp>
        <p:nvSpPr>
          <p:cNvPr id="23" name="TextBox 22"/>
          <p:cNvSpPr txBox="1"/>
          <p:nvPr/>
        </p:nvSpPr>
        <p:spPr>
          <a:xfrm>
            <a:off x="616885" y="7441057"/>
            <a:ext cx="1596463" cy="1169551"/>
          </a:xfrm>
          <a:prstGeom prst="rect">
            <a:avLst/>
          </a:prstGeom>
          <a:noFill/>
        </p:spPr>
        <p:txBody>
          <a:bodyPr wrap="none" rtlCol="0">
            <a:spAutoFit/>
          </a:bodyPr>
          <a:lstStyle/>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Wonders Unit</a:t>
            </a:r>
          </a:p>
          <a:p>
            <a:r>
              <a:rPr lang="en-US" sz="1400" dirty="0">
                <a:latin typeface="KG Neatly Printed" panose="02000506000000020003" pitchFamily="2" charset="0"/>
                <a:ea typeface="HelloSmartie" pitchFamily="2" charset="0"/>
              </a:rPr>
              <a:t>       Assessments</a:t>
            </a:r>
          </a:p>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Wonders Progress</a:t>
            </a:r>
          </a:p>
          <a:p>
            <a:r>
              <a:rPr lang="en-US" sz="1400" dirty="0">
                <a:latin typeface="KG Neatly Printed" panose="02000506000000020003" pitchFamily="2" charset="0"/>
                <a:ea typeface="HelloSmartie" pitchFamily="2" charset="0"/>
              </a:rPr>
              <a:t>Monitoring Assessments</a:t>
            </a:r>
          </a:p>
        </p:txBody>
      </p:sp>
      <p:sp>
        <p:nvSpPr>
          <p:cNvPr id="24" name="TextBox 23"/>
          <p:cNvSpPr txBox="1"/>
          <p:nvPr/>
        </p:nvSpPr>
        <p:spPr>
          <a:xfrm rot="16200000">
            <a:off x="-659663" y="7864253"/>
            <a:ext cx="1990738" cy="323165"/>
          </a:xfrm>
          <a:prstGeom prst="rect">
            <a:avLst/>
          </a:prstGeom>
          <a:noFill/>
        </p:spPr>
        <p:txBody>
          <a:bodyPr wrap="none" rtlCol="0">
            <a:spAutoFit/>
          </a:bodyPr>
          <a:lstStyle/>
          <a:p>
            <a:r>
              <a:rPr lang="en-US" sz="1500" dirty="0">
                <a:latin typeface="KG Behind These Hazel Eyes" panose="02000506000000020004" pitchFamily="2" charset="0"/>
                <a:ea typeface="HelloSmartie" pitchFamily="2" charset="0"/>
              </a:rPr>
              <a:t>Assessments – 80 %</a:t>
            </a:r>
          </a:p>
        </p:txBody>
      </p:sp>
      <p:sp>
        <p:nvSpPr>
          <p:cNvPr id="25" name="TextBox 24"/>
          <p:cNvSpPr txBox="1"/>
          <p:nvPr/>
        </p:nvSpPr>
        <p:spPr>
          <a:xfrm>
            <a:off x="2094558" y="5620075"/>
            <a:ext cx="1761764" cy="1169551"/>
          </a:xfrm>
          <a:prstGeom prst="rect">
            <a:avLst/>
          </a:prstGeom>
          <a:noFill/>
        </p:spPr>
        <p:txBody>
          <a:bodyPr wrap="none" rtlCol="0">
            <a:spAutoFit/>
          </a:bodyPr>
          <a:lstStyle/>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Go Math Mid-Chapter</a:t>
            </a:r>
          </a:p>
          <a:p>
            <a:r>
              <a:rPr lang="en-US" sz="1400" dirty="0">
                <a:latin typeface="KG Neatly Printed" panose="02000506000000020003" pitchFamily="2" charset="0"/>
                <a:ea typeface="HelloSmartie" pitchFamily="2" charset="0"/>
              </a:rPr>
              <a:t>       Check Point</a:t>
            </a:r>
          </a:p>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 Go Math Chapter</a:t>
            </a:r>
          </a:p>
          <a:p>
            <a:r>
              <a:rPr lang="en-US" sz="1400" dirty="0">
                <a:latin typeface="KG Neatly Printed" panose="02000506000000020003" pitchFamily="2" charset="0"/>
                <a:ea typeface="HelloSmartie" pitchFamily="2" charset="0"/>
              </a:rPr>
              <a:t>        Review</a:t>
            </a:r>
          </a:p>
        </p:txBody>
      </p:sp>
      <p:sp>
        <p:nvSpPr>
          <p:cNvPr id="26" name="TextBox 25"/>
          <p:cNvSpPr txBox="1"/>
          <p:nvPr/>
        </p:nvSpPr>
        <p:spPr>
          <a:xfrm>
            <a:off x="2260922" y="7618987"/>
            <a:ext cx="1595400" cy="738664"/>
          </a:xfrm>
          <a:prstGeom prst="rect">
            <a:avLst/>
          </a:prstGeom>
          <a:noFill/>
        </p:spPr>
        <p:txBody>
          <a:bodyPr wrap="square" rtlCol="0">
            <a:spAutoFit/>
          </a:bodyPr>
          <a:lstStyle/>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 Go Math Chapter </a:t>
            </a:r>
          </a:p>
          <a:p>
            <a:r>
              <a:rPr lang="en-US" sz="1400" dirty="0">
                <a:latin typeface="KG Neatly Printed" panose="02000506000000020003" pitchFamily="2" charset="0"/>
                <a:ea typeface="HelloSmartie" pitchFamily="2" charset="0"/>
              </a:rPr>
              <a:t>        Tests</a:t>
            </a:r>
          </a:p>
        </p:txBody>
      </p:sp>
      <p:sp>
        <p:nvSpPr>
          <p:cNvPr id="27" name="TextBox 26"/>
          <p:cNvSpPr txBox="1"/>
          <p:nvPr/>
        </p:nvSpPr>
        <p:spPr>
          <a:xfrm>
            <a:off x="3729784" y="5612562"/>
            <a:ext cx="1625317" cy="738664"/>
          </a:xfrm>
          <a:prstGeom prst="rect">
            <a:avLst/>
          </a:prstGeom>
          <a:noFill/>
        </p:spPr>
        <p:txBody>
          <a:bodyPr wrap="none" rtlCol="0">
            <a:spAutoFit/>
          </a:bodyPr>
          <a:lstStyle/>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Independent Work </a:t>
            </a:r>
          </a:p>
          <a:p>
            <a:r>
              <a:rPr lang="en-US" sz="1400" dirty="0">
                <a:latin typeface="KG Neatly Printed" panose="02000506000000020003" pitchFamily="2" charset="0"/>
                <a:ea typeface="HelloSmartie" pitchFamily="2" charset="0"/>
              </a:rPr>
              <a:t>       Assignments</a:t>
            </a:r>
          </a:p>
        </p:txBody>
      </p:sp>
      <p:sp>
        <p:nvSpPr>
          <p:cNvPr id="28" name="TextBox 27"/>
          <p:cNvSpPr txBox="1"/>
          <p:nvPr/>
        </p:nvSpPr>
        <p:spPr>
          <a:xfrm>
            <a:off x="5263663" y="5612562"/>
            <a:ext cx="1625317" cy="738664"/>
          </a:xfrm>
          <a:prstGeom prst="rect">
            <a:avLst/>
          </a:prstGeom>
          <a:noFill/>
        </p:spPr>
        <p:txBody>
          <a:bodyPr wrap="none" rtlCol="0">
            <a:spAutoFit/>
          </a:bodyPr>
          <a:lstStyle/>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Independent Work </a:t>
            </a:r>
          </a:p>
          <a:p>
            <a:r>
              <a:rPr lang="en-US" sz="1400" dirty="0">
                <a:latin typeface="KG Neatly Printed" panose="02000506000000020003" pitchFamily="2" charset="0"/>
                <a:ea typeface="HelloSmartie" pitchFamily="2" charset="0"/>
              </a:rPr>
              <a:t>       Assignments</a:t>
            </a:r>
          </a:p>
        </p:txBody>
      </p:sp>
      <p:sp>
        <p:nvSpPr>
          <p:cNvPr id="29" name="TextBox 28"/>
          <p:cNvSpPr txBox="1"/>
          <p:nvPr/>
        </p:nvSpPr>
        <p:spPr>
          <a:xfrm>
            <a:off x="3729784" y="7352958"/>
            <a:ext cx="1625317" cy="954107"/>
          </a:xfrm>
          <a:prstGeom prst="rect">
            <a:avLst/>
          </a:prstGeom>
          <a:noFill/>
        </p:spPr>
        <p:txBody>
          <a:bodyPr wrap="square" rtlCol="0">
            <a:spAutoFit/>
          </a:bodyPr>
          <a:lstStyle/>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Teacher Created</a:t>
            </a:r>
          </a:p>
          <a:p>
            <a:r>
              <a:rPr lang="en-US" sz="1400" dirty="0">
                <a:latin typeface="KG Neatly Printed" panose="02000506000000020003" pitchFamily="2" charset="0"/>
                <a:ea typeface="HelloSmartie" pitchFamily="2" charset="0"/>
              </a:rPr>
              <a:t>       Unit Assessments</a:t>
            </a:r>
          </a:p>
        </p:txBody>
      </p:sp>
      <p:sp>
        <p:nvSpPr>
          <p:cNvPr id="30" name="TextBox 29"/>
          <p:cNvSpPr txBox="1"/>
          <p:nvPr/>
        </p:nvSpPr>
        <p:spPr>
          <a:xfrm>
            <a:off x="5279682" y="7441057"/>
            <a:ext cx="1463199" cy="1169551"/>
          </a:xfrm>
          <a:prstGeom prst="rect">
            <a:avLst/>
          </a:prstGeom>
          <a:noFill/>
        </p:spPr>
        <p:txBody>
          <a:bodyPr wrap="square" rtlCol="0">
            <a:spAutoFit/>
          </a:bodyPr>
          <a:lstStyle/>
          <a:p>
            <a:endParaRPr lang="en-US" sz="1400" dirty="0">
              <a:latin typeface="KG Neatly Printed" panose="02000506000000020003" pitchFamily="2" charset="0"/>
              <a:ea typeface="HelloSmartie" pitchFamily="2" charset="0"/>
            </a:endParaRPr>
          </a:p>
          <a:p>
            <a:pPr marL="285750" indent="-285750">
              <a:buFont typeface="Arial" panose="020B0604020202020204" pitchFamily="34" charset="0"/>
              <a:buChar char="•"/>
            </a:pPr>
            <a:r>
              <a:rPr lang="en-US" sz="1400" dirty="0">
                <a:latin typeface="KG Neatly Printed" panose="02000506000000020003" pitchFamily="2" charset="0"/>
                <a:ea typeface="HelloSmartie" pitchFamily="2" charset="0"/>
              </a:rPr>
              <a:t>Teacher Created</a:t>
            </a:r>
          </a:p>
          <a:p>
            <a:r>
              <a:rPr lang="en-US" sz="1400" dirty="0">
                <a:latin typeface="KG Neatly Printed" panose="02000506000000020003" pitchFamily="2" charset="0"/>
                <a:ea typeface="HelloSmartie" pitchFamily="2" charset="0"/>
              </a:rPr>
              <a:t>       Unit Assessments</a:t>
            </a:r>
          </a:p>
        </p:txBody>
      </p:sp>
    </p:spTree>
    <p:extLst>
      <p:ext uri="{BB962C8B-B14F-4D97-AF65-F5344CB8AC3E}">
        <p14:creationId xmlns:p14="http://schemas.microsoft.com/office/powerpoint/2010/main" val="27358974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609600"/>
            <a:ext cx="5562600" cy="7391767"/>
          </a:xfrm>
          <a:prstGeom prst="rect">
            <a:avLst/>
          </a:prstGeom>
        </p:spPr>
        <p:txBody>
          <a:bodyPr wrap="square">
            <a:spAutoFit/>
          </a:bodyPr>
          <a:lstStyle/>
          <a:p>
            <a:pPr algn="ctr"/>
            <a:r>
              <a:rPr lang="en-US" sz="2400" b="1" dirty="0">
                <a:latin typeface="Comic Sans MS" panose="030F0702030302020204" pitchFamily="66" charset="0"/>
                <a:ea typeface="Times New Roman" panose="02020603050405020304" pitchFamily="18" charset="0"/>
              </a:rPr>
              <a:t>Daily </a:t>
            </a:r>
            <a:r>
              <a:rPr lang="en-US" sz="2400" b="1" dirty="0" smtClean="0">
                <a:latin typeface="Comic Sans MS" panose="030F0702030302020204" pitchFamily="66" charset="0"/>
                <a:ea typeface="Times New Roman" panose="02020603050405020304" pitchFamily="18" charset="0"/>
              </a:rPr>
              <a:t>Schedule</a:t>
            </a:r>
          </a:p>
          <a:p>
            <a:pPr algn="ctr"/>
            <a:endParaRPr lang="en-US" sz="2000" dirty="0">
              <a:latin typeface="Comic Sans MS" panose="030F0702030302020204" pitchFamily="66" charset="0"/>
              <a:ea typeface="Times New Roman" panose="02020603050405020304" pitchFamily="18" charset="0"/>
            </a:endParaRPr>
          </a:p>
          <a:p>
            <a:r>
              <a:rPr lang="en-US" sz="2000" b="1" dirty="0">
                <a:latin typeface="Comic Sans MS" panose="030F0702030302020204" pitchFamily="66" charset="0"/>
                <a:ea typeface="Times New Roman" panose="02020603050405020304" pitchFamily="18" charset="0"/>
              </a:rPr>
              <a:t>7:45		School Opens</a:t>
            </a:r>
          </a:p>
          <a:p>
            <a:pPr>
              <a:lnSpc>
                <a:spcPct val="107000"/>
              </a:lnSpc>
              <a:spcAft>
                <a:spcPts val="800"/>
              </a:spcAft>
            </a:pPr>
            <a:r>
              <a:rPr lang="en-US" sz="2000" dirty="0">
                <a:latin typeface="Comic Sans MS" panose="030F0702030302020204" pitchFamily="66" charset="0"/>
                <a:ea typeface="Calibri" panose="020F0502020204030204" pitchFamily="34" charset="0"/>
              </a:rPr>
              <a:t>8:25</a:t>
            </a:r>
            <a:r>
              <a:rPr lang="en-US" sz="2000" b="1" dirty="0">
                <a:latin typeface="Comic Sans MS" panose="030F0702030302020204" pitchFamily="66" charset="0"/>
                <a:ea typeface="Calibri" panose="020F0502020204030204" pitchFamily="34" charset="0"/>
              </a:rPr>
              <a:t>			</a:t>
            </a:r>
            <a:r>
              <a:rPr lang="en-US" sz="2000" dirty="0">
                <a:latin typeface="Comic Sans MS" panose="030F0702030302020204" pitchFamily="66" charset="0"/>
                <a:ea typeface="Calibri" panose="020F0502020204030204" pitchFamily="34" charset="0"/>
              </a:rPr>
              <a:t>Bell Rings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8:30			Tardy Bell</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8:30-9:00		Morning Work, Starting soon -Seeing Stars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9:00-10:30		Reading Block/ELA/Centers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10:35-11:20	Specials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11:25-11:50	Snack/Bathroom/Calendar</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11:50-1:00		Math</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1:10-1:35		Lunch</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1:40-2:00		Science/Social Studies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2:00-2:30		Developmental Free Centers</a:t>
            </a:r>
            <a:endParaRPr lang="en-US" sz="2000" dirty="0">
              <a:latin typeface="Comic Sans MS" panose="030F0702030302020204" pitchFamily="66" charset="0"/>
              <a:ea typeface="Times New Roman" panose="02020603050405020304" pitchFamily="18" charset="0"/>
            </a:endParaRPr>
          </a:p>
          <a:p>
            <a:pPr>
              <a:lnSpc>
                <a:spcPct val="107000"/>
              </a:lnSpc>
              <a:spcAft>
                <a:spcPts val="800"/>
              </a:spcAft>
            </a:pPr>
            <a:r>
              <a:rPr lang="en-US" sz="2000" dirty="0">
                <a:latin typeface="Comic Sans MS" panose="030F0702030302020204" pitchFamily="66" charset="0"/>
                <a:ea typeface="Calibri" panose="020F0502020204030204" pitchFamily="34" charset="0"/>
              </a:rPr>
              <a:t>2:30-2:45		Prepare for Dismissal</a:t>
            </a:r>
            <a:endParaRPr lang="en-US" sz="2000" dirty="0">
              <a:latin typeface="Comic Sans MS" panose="030F0702030302020204" pitchFamily="66" charset="0"/>
              <a:ea typeface="Times New Roman" panose="02020603050405020304" pitchFamily="18" charset="0"/>
            </a:endParaRPr>
          </a:p>
          <a:p>
            <a:r>
              <a:rPr lang="en-US" sz="2000" b="1" dirty="0">
                <a:latin typeface="Comic Sans MS" panose="030F0702030302020204" pitchFamily="66" charset="0"/>
                <a:ea typeface="Calibri" panose="020F0502020204030204" pitchFamily="34" charset="0"/>
                <a:cs typeface="Times New Roman" panose="02020603050405020304" pitchFamily="18" charset="0"/>
              </a:rPr>
              <a:t>2:50			Dismissal Bell</a:t>
            </a:r>
            <a:endParaRPr lang="en-US" sz="2000" b="1" dirty="0">
              <a:latin typeface="Comic Sans MS" panose="030F0702030302020204" pitchFamily="66" charset="0"/>
            </a:endParaRPr>
          </a:p>
        </p:txBody>
      </p:sp>
    </p:spTree>
    <p:extLst>
      <p:ext uri="{BB962C8B-B14F-4D97-AF65-F5344CB8AC3E}">
        <p14:creationId xmlns:p14="http://schemas.microsoft.com/office/powerpoint/2010/main" val="28035968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533400"/>
            <a:ext cx="5486400" cy="8094524"/>
          </a:xfrm>
          <a:prstGeom prst="rect">
            <a:avLst/>
          </a:prstGeom>
        </p:spPr>
        <p:txBody>
          <a:bodyPr wrap="square">
            <a:spAutoFit/>
          </a:bodyPr>
          <a:lstStyle/>
          <a:p>
            <a:r>
              <a:rPr lang="en-US" sz="3200" dirty="0">
                <a:latin typeface="Comic Sans MS" panose="030F0702030302020204" pitchFamily="66" charset="0"/>
                <a:ea typeface="Times New Roman" panose="02020603050405020304" pitchFamily="18" charset="0"/>
              </a:rPr>
              <a:t>Report </a:t>
            </a:r>
            <a:r>
              <a:rPr lang="en-US" sz="3200" dirty="0" smtClean="0">
                <a:latin typeface="Comic Sans MS" panose="030F0702030302020204" pitchFamily="66" charset="0"/>
                <a:ea typeface="Times New Roman" panose="02020603050405020304" pitchFamily="18" charset="0"/>
              </a:rPr>
              <a:t>Cards/Grades</a:t>
            </a:r>
          </a:p>
          <a:p>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*No grades are given to kindergarten students during the first nine weeks however parent-teacher conferences are </a:t>
            </a:r>
            <a:r>
              <a:rPr lang="en-US" b="1" dirty="0">
                <a:latin typeface="Comic Sans MS" panose="030F0702030302020204" pitchFamily="66" charset="0"/>
                <a:ea typeface="Times New Roman" panose="02020603050405020304" pitchFamily="18" charset="0"/>
              </a:rPr>
              <a:t>REQUIRED</a:t>
            </a:r>
            <a:r>
              <a:rPr lang="en-US" dirty="0">
                <a:latin typeface="Comic Sans MS" panose="030F0702030302020204" pitchFamily="66" charset="0"/>
                <a:ea typeface="Times New Roman" panose="02020603050405020304" pitchFamily="18" charset="0"/>
              </a:rPr>
              <a:t>. The rest of the year your child will receive a report card.  </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*All students now receive A, B,C, N grades. Comments will be accompanied with your child’s progress.  Parent-Teacher conferences will be scheduled if your child is receiving consistent N’s in more than one academic area.  It is IMPERATIVE that you attend these conferences.</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*Parent Conferences for all students will be held after school beginning Sept. 16th. Please sign up for a conference as soon as possible.  If you need a special date/time, please let me know as soon as possible.</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*Your child will be doing some work as part of a whole group. These papers will receive a star, check or check minus for participation.</a:t>
            </a:r>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rPr>
              <a:t> *Papers that have a letter grade are being completed individually and will be counted toward the report card grade. Grades are based on 80% from assessment grades, 20% from quizzes/projects and 10% from classwork grades. This is determined by Leon County.</a:t>
            </a:r>
            <a:endParaRPr lang="en-US" dirty="0">
              <a:latin typeface="Times New Roman" panose="02020603050405020304" pitchFamily="18" charset="0"/>
              <a:ea typeface="Times New Roman" panose="02020603050405020304" pitchFamily="18" charset="0"/>
            </a:endParaRPr>
          </a:p>
          <a:p>
            <a:r>
              <a:rPr lang="en-US" sz="2000" dirty="0">
                <a:latin typeface="Comic Sans MS" panose="030F0702030302020204" pitchFamily="66"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189379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838200"/>
            <a:ext cx="5181600" cy="6832640"/>
          </a:xfrm>
          <a:prstGeom prst="rect">
            <a:avLst/>
          </a:prstGeom>
        </p:spPr>
        <p:txBody>
          <a:bodyPr wrap="square">
            <a:spAutoFit/>
          </a:bodyPr>
          <a:lstStyle/>
          <a:p>
            <a:r>
              <a:rPr lang="en-US" sz="2400" dirty="0">
                <a:latin typeface="Comic Sans MS" panose="030F0702030302020204" pitchFamily="66" charset="0"/>
                <a:ea typeface="Times New Roman" panose="02020603050405020304" pitchFamily="18" charset="0"/>
              </a:rPr>
              <a:t>Assessments</a:t>
            </a:r>
            <a:r>
              <a:rPr lang="en-US" sz="2400" dirty="0" smtClean="0">
                <a:latin typeface="Comic Sans MS" panose="030F0702030302020204" pitchFamily="66" charset="0"/>
                <a:ea typeface="Times New Roman" panose="02020603050405020304" pitchFamily="18" charset="0"/>
              </a:rPr>
              <a:t>:</a:t>
            </a:r>
          </a:p>
          <a:p>
            <a:endParaRPr lang="en-US" dirty="0">
              <a:latin typeface="Times New Roman" panose="02020603050405020304" pitchFamily="18"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cs typeface="Tahoma" panose="020B0604030504040204" pitchFamily="34" charset="0"/>
              </a:rPr>
              <a:t>Letter recognition, letter sounds, #’s 1-20, and sight words.</a:t>
            </a:r>
            <a:endParaRPr lang="en-US" dirty="0">
              <a:latin typeface="Comic Sans MS" panose="030F0702030302020204" pitchFamily="66" charset="0"/>
              <a:ea typeface="Times New Roman" panose="02020603050405020304" pitchFamily="18" charset="0"/>
            </a:endParaRPr>
          </a:p>
          <a:p>
            <a:r>
              <a:rPr lang="en-US" dirty="0">
                <a:latin typeface="Comic Sans MS" panose="030F0702030302020204" pitchFamily="66" charset="0"/>
                <a:ea typeface="Times New Roman" panose="02020603050405020304" pitchFamily="18" charset="0"/>
                <a:cs typeface="Tahoma" panose="020B0604030504040204" pitchFamily="34" charset="0"/>
              </a:rPr>
              <a:t>*Other assessments include </a:t>
            </a:r>
            <a:r>
              <a:rPr lang="en-US" dirty="0" err="1">
                <a:latin typeface="Comic Sans MS" panose="030F0702030302020204" pitchFamily="66" charset="0"/>
                <a:ea typeface="Times New Roman" panose="02020603050405020304" pitchFamily="18" charset="0"/>
                <a:cs typeface="Tahoma" panose="020B0604030504040204" pitchFamily="34" charset="0"/>
              </a:rPr>
              <a:t>AIMSWeb</a:t>
            </a:r>
            <a:r>
              <a:rPr lang="en-US" dirty="0">
                <a:latin typeface="Comic Sans MS" panose="030F0702030302020204" pitchFamily="66" charset="0"/>
                <a:ea typeface="Times New Roman" panose="02020603050405020304" pitchFamily="18" charset="0"/>
                <a:cs typeface="Tahoma" panose="020B0604030504040204" pitchFamily="34" charset="0"/>
              </a:rPr>
              <a:t>, FLKRS (Florida Kindergarten Readiness Screener), and Common Core Standards Assessment as well as Math chapter tests</a:t>
            </a:r>
            <a:r>
              <a:rPr lang="en-US" dirty="0" smtClean="0">
                <a:latin typeface="Comic Sans MS" panose="030F0702030302020204" pitchFamily="66" charset="0"/>
                <a:ea typeface="Times New Roman" panose="02020603050405020304" pitchFamily="18" charset="0"/>
                <a:cs typeface="Tahoma" panose="020B0604030504040204" pitchFamily="34" charset="0"/>
              </a:rPr>
              <a:t>.</a:t>
            </a:r>
          </a:p>
          <a:p>
            <a:endParaRPr lang="en-US" dirty="0">
              <a:latin typeface="Comic Sans MS" panose="030F0702030302020204" pitchFamily="66" charset="0"/>
              <a:ea typeface="Times New Roman" panose="02020603050405020304" pitchFamily="18" charset="0"/>
              <a:cs typeface="Tahoma" panose="020B0604030504040204" pitchFamily="34" charset="0"/>
            </a:endParaRPr>
          </a:p>
          <a:p>
            <a:r>
              <a:rPr lang="en-US" sz="2000" b="1" dirty="0">
                <a:latin typeface="Comic Sans MS" panose="030F0702030302020204" pitchFamily="66" charset="0"/>
              </a:rPr>
              <a:t>Special Area:</a:t>
            </a:r>
          </a:p>
          <a:p>
            <a:r>
              <a:rPr lang="en-US" dirty="0">
                <a:latin typeface="Comic Sans MS" panose="030F0702030302020204" pitchFamily="66" charset="0"/>
              </a:rPr>
              <a:t>Music, PE, Developmental Play, Art, Media, (6 day rotation with Fitness)</a:t>
            </a:r>
          </a:p>
          <a:p>
            <a:r>
              <a:rPr lang="en-US" dirty="0">
                <a:latin typeface="Comic Sans MS" panose="030F0702030302020204" pitchFamily="66" charset="0"/>
              </a:rPr>
              <a:t>Students must wear closed toes shoes on PE days to be able to participate</a:t>
            </a:r>
            <a:r>
              <a:rPr lang="en-US" dirty="0" smtClean="0">
                <a:latin typeface="Comic Sans MS" panose="030F0702030302020204" pitchFamily="66" charset="0"/>
              </a:rPr>
              <a:t>.</a:t>
            </a:r>
          </a:p>
          <a:p>
            <a:endParaRPr lang="en-US" dirty="0">
              <a:latin typeface="Comic Sans MS" panose="030F0702030302020204" pitchFamily="66" charset="0"/>
            </a:endParaRPr>
          </a:p>
          <a:p>
            <a:r>
              <a:rPr lang="en-US" sz="2000" b="1" dirty="0">
                <a:latin typeface="Comic Sans MS" panose="030F0702030302020204" pitchFamily="66" charset="0"/>
              </a:rPr>
              <a:t>Snacks:</a:t>
            </a:r>
          </a:p>
          <a:p>
            <a:r>
              <a:rPr lang="en-US" dirty="0">
                <a:latin typeface="Comic Sans MS" panose="030F0702030302020204" pitchFamily="66" charset="0"/>
              </a:rPr>
              <a:t>Individually packaged drinks and snacks. Please no high sugar items. Suggestions include: cheese sticks, </a:t>
            </a:r>
            <a:r>
              <a:rPr lang="en-US" dirty="0" err="1">
                <a:latin typeface="Comic Sans MS" panose="030F0702030302020204" pitchFamily="66" charset="0"/>
              </a:rPr>
              <a:t>gogurts</a:t>
            </a:r>
            <a:r>
              <a:rPr lang="en-US" dirty="0">
                <a:latin typeface="Comic Sans MS" panose="030F0702030302020204" pitchFamily="66" charset="0"/>
              </a:rPr>
              <a:t>, goldfish, teddy grahams or animal crackers.  Please be sure to send your child with a snack, a filled water bottle, and mask.</a:t>
            </a:r>
          </a:p>
          <a:p>
            <a:endParaRPr lang="en-US" dirty="0"/>
          </a:p>
          <a:p>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95678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685800"/>
            <a:ext cx="6096000" cy="6771084"/>
          </a:xfrm>
          <a:prstGeom prst="rect">
            <a:avLst/>
          </a:prstGeom>
        </p:spPr>
        <p:txBody>
          <a:bodyPr wrap="square">
            <a:spAutoFit/>
          </a:bodyPr>
          <a:lstStyle/>
          <a:p>
            <a:r>
              <a:rPr lang="en-US" sz="1600" dirty="0">
                <a:ea typeface="Times New Roman" panose="02020603050405020304" pitchFamily="18" charset="0"/>
              </a:rPr>
              <a:t>Homework:</a:t>
            </a:r>
          </a:p>
          <a:p>
            <a:r>
              <a:rPr lang="en-US" sz="1600" dirty="0">
                <a:ea typeface="Times New Roman" panose="02020603050405020304" pitchFamily="18" charset="0"/>
              </a:rPr>
              <a:t>In order for your child to succeed in school, there needs to be time to practice what we are learning in class. Please help your child succeed by working with them at home on homework and returning it each week</a:t>
            </a:r>
            <a:r>
              <a:rPr lang="en-US" sz="1600" dirty="0" smtClean="0">
                <a:ea typeface="Times New Roman" panose="02020603050405020304" pitchFamily="18" charset="0"/>
              </a:rPr>
              <a:t>.</a:t>
            </a:r>
          </a:p>
          <a:p>
            <a:endParaRPr lang="en-US" sz="1600" dirty="0">
              <a:ea typeface="Times New Roman" panose="02020603050405020304" pitchFamily="18" charset="0"/>
            </a:endParaRPr>
          </a:p>
          <a:p>
            <a:r>
              <a:rPr lang="en-US" sz="1600" i="1" u="sng" dirty="0">
                <a:ea typeface="Times New Roman" panose="02020603050405020304" pitchFamily="18" charset="0"/>
              </a:rPr>
              <a:t>Homework Policy</a:t>
            </a:r>
            <a:endParaRPr lang="en-US" sz="1600" dirty="0">
              <a:ea typeface="Times New Roman" panose="02020603050405020304" pitchFamily="18" charset="0"/>
            </a:endParaRPr>
          </a:p>
          <a:p>
            <a:r>
              <a:rPr lang="en-US" sz="1600" dirty="0">
                <a:ea typeface="Times New Roman" panose="02020603050405020304" pitchFamily="18" charset="0"/>
              </a:rPr>
              <a:t>Your child will have reading and math sheets each week. All skills you will see on the homework are skills from that week.   </a:t>
            </a:r>
            <a:r>
              <a:rPr lang="en-US" sz="1600" b="1" dirty="0">
                <a:ea typeface="Times New Roman" panose="02020603050405020304" pitchFamily="18" charset="0"/>
              </a:rPr>
              <a:t>Homework is due the following Friday</a:t>
            </a:r>
            <a:r>
              <a:rPr lang="en-US" sz="1600" b="1" dirty="0" smtClean="0">
                <a:ea typeface="Times New Roman" panose="02020603050405020304" pitchFamily="18" charset="0"/>
              </a:rPr>
              <a:t>.</a:t>
            </a:r>
          </a:p>
          <a:p>
            <a:endParaRPr lang="en-US" sz="1600" b="1" dirty="0">
              <a:ea typeface="Times New Roman" panose="02020603050405020304" pitchFamily="18" charset="0"/>
            </a:endParaRPr>
          </a:p>
          <a:p>
            <a:r>
              <a:rPr lang="en-US" sz="1600" dirty="0"/>
              <a:t>Curriculum:</a:t>
            </a:r>
          </a:p>
          <a:p>
            <a:r>
              <a:rPr lang="en-US" sz="1600" b="1" i="1" dirty="0"/>
              <a:t> </a:t>
            </a:r>
            <a:endParaRPr lang="en-US" sz="1600" dirty="0"/>
          </a:p>
          <a:p>
            <a:r>
              <a:rPr lang="en-US" sz="1600" dirty="0"/>
              <a:t>Math:  Go Math</a:t>
            </a:r>
          </a:p>
          <a:p>
            <a:r>
              <a:rPr lang="en-US" sz="1600" dirty="0"/>
              <a:t>**This year your child’s math program will cover the following topics: number sense, addition, subtraction, skip counting, measurement, geometry, and probability. We use manipulatives during our lessons. </a:t>
            </a:r>
          </a:p>
          <a:p>
            <a:r>
              <a:rPr lang="en-US" sz="1600" dirty="0"/>
              <a:t> </a:t>
            </a:r>
          </a:p>
          <a:p>
            <a:r>
              <a:rPr lang="en-US" sz="1600" dirty="0"/>
              <a:t>Literacy</a:t>
            </a:r>
          </a:p>
          <a:p>
            <a:r>
              <a:rPr lang="en-US" sz="1600" dirty="0"/>
              <a:t>**At Kate Sullivan we utilize a reading program, Wonders, that is designed to address the five key areas of reading (phonemic awareness, systematic &amp; explicit phonics, fluency, vocabulary, and comprehension). Your child is not only receiving whole group instruction but small group instruction and center activities as well. Your child will be bringing home small books that address the sight word for the week. Please have them read these books often.</a:t>
            </a:r>
          </a:p>
          <a:p>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8167590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A105877F273144097CF6E00F5009D6E" ma:contentTypeVersion="9" ma:contentTypeDescription="Create a new document." ma:contentTypeScope="" ma:versionID="e107a63a3bc436c5a6e09135895286c7">
  <xsd:schema xmlns:xsd="http://www.w3.org/2001/XMLSchema" xmlns:xs="http://www.w3.org/2001/XMLSchema" xmlns:p="http://schemas.microsoft.com/office/2006/metadata/properties" xmlns:ns3="f58f9711-145d-44f9-9f60-f8664f0ee773" targetNamespace="http://schemas.microsoft.com/office/2006/metadata/properties" ma:root="true" ma:fieldsID="ad370bab7f371018bc610602659d6dc6" ns3:_="">
    <xsd:import namespace="f58f9711-145d-44f9-9f60-f8664f0ee773"/>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AutoKeyPoints" minOccurs="0"/>
                <xsd:element ref="ns3:MediaServiceKeyPoints"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58f9711-145d-44f9-9f60-f8664f0ee7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E5B4A9-9CB8-45E0-B6A7-C1D8D8352974}">
  <ds:schemaRefs>
    <ds:schemaRef ds:uri="http://schemas.microsoft.com/sharepoint/v3/contenttype/forms"/>
  </ds:schemaRefs>
</ds:datastoreItem>
</file>

<file path=customXml/itemProps2.xml><?xml version="1.0" encoding="utf-8"?>
<ds:datastoreItem xmlns:ds="http://schemas.openxmlformats.org/officeDocument/2006/customXml" ds:itemID="{F942B928-8CBB-4FB1-A86B-F9307E0833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58f9711-145d-44f9-9f60-f8664f0ee77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A74317-EB80-4D67-BEE7-D931D9DEDEDC}">
  <ds:schemaRefs>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elements/1.1/"/>
    <ds:schemaRef ds:uri="f58f9711-145d-44f9-9f60-f8664f0ee773"/>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2791</TotalTime>
  <Words>1388</Words>
  <Application>Microsoft Office PowerPoint</Application>
  <PresentationFormat>On-screen Show (4:3)</PresentationFormat>
  <Paragraphs>184</Paragraphs>
  <Slides>11</Slides>
  <Notes>0</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11</vt:i4>
      </vt:variant>
    </vt:vector>
  </HeadingPairs>
  <TitlesOfParts>
    <vt:vector size="24" baseType="lpstr">
      <vt:lpstr>Arial</vt:lpstr>
      <vt:lpstr>Calibri</vt:lpstr>
      <vt:lpstr>CCPitcherPerfect</vt:lpstr>
      <vt:lpstr>CCRideorDieTil9</vt:lpstr>
      <vt:lpstr>Comic Sans MS</vt:lpstr>
      <vt:lpstr>HelloKindergarten</vt:lpstr>
      <vt:lpstr>HelloSmartie</vt:lpstr>
      <vt:lpstr>KG Always A Good Time</vt:lpstr>
      <vt:lpstr>KG Behind These Hazel Eyes</vt:lpstr>
      <vt:lpstr>KG Neatly Printed</vt:lpstr>
      <vt:lpstr>Tahoma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Shiver</dc:creator>
  <cp:lastModifiedBy>Smith, Katherine</cp:lastModifiedBy>
  <cp:revision>32</cp:revision>
  <dcterms:created xsi:type="dcterms:W3CDTF">2015-08-13T00:24:20Z</dcterms:created>
  <dcterms:modified xsi:type="dcterms:W3CDTF">2020-09-17T20:45:21Z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0x0101001A105877F273144097CF6E00F5009D6E</vt:lpwstr>
  </property>
</Properties>
</file>